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6633d53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6633d53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6633d530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6633d530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6633d5308_0_81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86633d5308_0_81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6633d5308_0_81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86633d5308_0_81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6633d5308_0_82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g86633d5308_0_82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6633d5308_0_83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g86633d5308_0_83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6633d5308_0_83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g86633d5308_0_83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86633d5308_0_84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86633d5308_0_843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6633d5308_0_85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86633d5308_0_85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86633d5308_0_85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g86633d5308_0_85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86633d5308_0_86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86633d5308_0_86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86633d5308_0_86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g86633d5308_0_86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6633d530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6633d530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86633d5308_0_87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g86633d5308_0_87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86633d5308_0_88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86633d5308_0_88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86633d5308_0_88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g86633d5308_0_88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86633d5308_0_89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g86633d5308_0_89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6633d5308_0_89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g86633d5308_0_89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86633d5308_0_90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g86633d5308_0_90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86633d5308_0_91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g86633d5308_0_91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86633d5308_0_92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g86633d5308_0_92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6633d5308_0_93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g86633d5308_0_93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86633d5308_0_93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g86633d5308_0_93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6633d530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6633d530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86633d5308_0_94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g86633d5308_0_94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6633d5308_0_95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g86633d5308_0_95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86633d5308_0_96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g86633d5308_0_96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86633d5308_0_96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g86633d5308_0_96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86633d5308_0_97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86633d5308_0_97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86633d530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86633d530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86633d5308_0_34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g86633d5308_0_34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86633d5308_0_35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g86633d5308_0_35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86633d530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86633d530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86633d5308_0_119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g86633d5308_0_119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6633d530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6633d530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86633d5308_0_103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g86633d5308_0_103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86633d5308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86633d5308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#include &lt;stdio.h&gt;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#include &lt;stdlib.h&gt;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//hello linux filesystem\n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#define SIZE 24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void main()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FILE *fp = fopen("hello.txt","r");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char buf[BUFSIZ];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if (fp) 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fread(buf, SIZE, 1, fp);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printf("%s", buf);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fclose(fp);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86633d5308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86633d5308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#include &lt;stdio.h&gt;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#include &lt;stdlib.h&gt;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//hello linux filesystem\n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#define SIZE 24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void main()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FILE *fp = fopen("hello.txt","r");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char buf[BUFSIZ];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if (fp) 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fread(buf, SIZE, 1, fp);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printf("%s", buf);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fclose(fp);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86633d5308_0_110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g86633d5308_0_110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86633d5308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86633d5308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6633d5308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6633d5308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86633d5308_0_113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g86633d5308_0_113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6633d5308_0_114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g86633d5308_0_114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6633d530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6633d530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6633d530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6633d530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6633d530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6633d530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Node.js 소스코드 받기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clone https://github.com/nodejs/node.git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cd node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node.cc 파일 git blame 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blame src/node.cc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6633d530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6633d530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6633d530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6633d530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6633d530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6633d530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Node.js 소스폴더(node)에서 node_http_parser.cc 가 있는 해당 경로로 이동하자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cd src/;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blame 을 통해서 Parser 클래스 소스구현 라인중에 최초 commit 을 찾아보자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blame node_http_parser.cc;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찾은 commit이 Parser 클래스 최초구현 commit인지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show &lt;commit ID&gt;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힌트: 특정 commit 이전 역사로 되돌리기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reset --hard &lt;commit ID&gt;~1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6680608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6680608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Rebase 실습할 GitHub 저장소 소스폴더 다운받기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clone https://github.com/taeung/git-training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6633d530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6633d530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6633d530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6633d530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Node.js 소스폴더(node)에서 node.cc 가 있는 해당 경로로 이동하자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cd src/;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git log 을 통해서 node.cc 파일이 생성된 최초 commit 을 찾아보자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log --reverse -- node.cc;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만약 최초 생성 commit 이 아니라 단순 경로 이동이라면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그 commit ID 를 바로 직전 commit 의 시점으로 돌아가보자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reset --hard &lt;commit ID&gt;~1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src/ 폴더아래가 아닌 node/ 아래로 이동해서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cd ../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다시한번 log – reverse 로 추적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log --reverse -- node.cc;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6633d530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6633d530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6633d530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6633d530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Node.js 폴더 아래에서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log --oneline --reverse | head 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최초 commit 3가지 git show 로 확인하기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show &lt;commit ID&gt;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6633d530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6633d530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6633d530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6633d530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6633d530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6633d530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6633d530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6633d530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mkdir &lt;팀 프로젝트 명&gt;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cd &lt;팀 프로젝트 명&gt;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init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touch README.md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add README.md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commit -m "init commit"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remote add origin &lt;팀 프로젝트 git repo URL&gt;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push origin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6633d530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6633d530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6633d530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6633d530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66806081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66806081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6633d530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6633d530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6633d530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6633d530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6633d530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6633d530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6633d530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6633d530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바뀐 upstream 프로젝트의 master 브랜치 commit 가져오기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fetch upstream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upstream/master로 rebase 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rebase upstream/master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충돌 상황 확인하기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diff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충돌 부분( &gt;&gt;&gt;&gt; 등)을 수동으로 수정해서 정리하고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nano README.md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다시 멈춘 rebase 진행하기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add README.md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rebase --continue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Pull-Request 갱신하기 (에시: PR보낸 브랜치가 master일 경우)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force push 이후에 회색 merge버튼이 초록색으로 변했는지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upstream 프로젝트 GitHub사이트 pull request게시판에서 확인하기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push origin master -f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6633d530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6633d530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6633d530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6633d530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6633d5308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6633d5308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6633d5308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6633d5308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6633d5308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6633d5308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6633d5308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6633d5308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6633d530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6633d530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6633d5308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6633d5308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6633d5308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86633d5308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86633d5308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86633d5308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6633d5308_0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86633d5308_0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6633d5308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86633d5308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6633d5308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6633d5308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6633d5308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86633d5308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599a1e8a_20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599a1e8a_20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8c599a1e8a_209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8c599a1e8a_209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c599a1e8a_209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8c599a1e8a_209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6633d530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6633d530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8c599a1e8a_209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8c599a1e8a_209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6633d5308_0_1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6633d5308_0_1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86633d5308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86633d5308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86633d5308_0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86633d5308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공식 upstream 저장소에서 최신 commit history 가져오기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fetch upstream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 commit history 기준으로 베이스 갱신 (rebase)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rebase upstream/master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Fork 한 저장소(GitHub)도 수정하기 (PR 자동 갱신)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push --force origin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8c599a1e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8c599a1e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공식 upstream 저장소에서 최신 commit history 가져오기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fetch upstream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최신 commit history 기준으로 베이스 갱신 (rebase)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rebase upstream/master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Fork 한 저장소(GitHub)도 수정하기 (PR 자동 갱신)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push --force origin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86633d5308_0_56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86633d5308_0_56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86633d5308_0_57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86633d5308_0_57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86633d5308_0_57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86633d5308_0_57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86633d5308_0_58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86633d5308_0_58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86633d5308_0_58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86633d5308_0_58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6633d530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6633d530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86633d5308_0_58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86633d5308_0_58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6633d5308_0_59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86633d5308_0_59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6633d5308_0_59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86633d5308_0_59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86633d5308_0_60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86633d5308_0_603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6633d5308_0_60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g86633d5308_0_60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86633d5308_0_61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86633d5308_0_61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6633d5308_0_61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86633d5308_0_61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86633d5308_0_62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86633d5308_0_62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86633d5308_0_63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86633d5308_0_63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86633d5308_0_63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g86633d5308_0_63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6633d530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6633d530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6633d5308_0_64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86633d5308_0_64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86633d5308_0_65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86633d5308_0_653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86633d5308_0_65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g86633d5308_0_65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6633d5308_0_66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86633d5308_0_663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6633d5308_0_66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86633d5308_0_66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86633d5308_0_67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86633d5308_0_67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6633d5308_0_67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86633d5308_0_67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6633d5308_0_68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86633d5308_0_68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6633d5308_0_68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86633d5308_0_68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6633d5308_0_69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86633d5308_0_69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6633d530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6633d530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6633d5308_0_69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g86633d5308_0_69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6633d5308_0_69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g86633d5308_0_69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6633d5308_0_70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g86633d5308_0_70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6633d5308_0_70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86633d5308_0_70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6633d5308_0_71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g86633d5308_0_71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86633d5308_0_71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86633d5308_0_71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6633d5308_0_71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86633d5308_0_71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86633d5308_0_72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86633d5308_0_72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86633d5308_0_73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g86633d5308_0_73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86633d5308_0_73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g86633d5308_0_73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6633d530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6633d530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633d5308_0_74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86633d5308_0_74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86633d5308_0_75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g86633d5308_0_75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86633d5308_0_75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86633d5308_0_75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633d5308_0_76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86633d5308_0_76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6633d5308_0_76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g86633d5308_0_76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86633d5308_0_77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86633d5308_0_77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6633d5308_0_78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86633d5308_0_783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6633d5308_0_78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86633d5308_0_78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6633d5308_0_79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g86633d5308_0_79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6633d5308_0_80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86633d5308_0_80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6845" y="204087"/>
            <a:ext cx="82287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6845" y="1202646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6845" y="204087"/>
            <a:ext cx="82287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456845" y="1202646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7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6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8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8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8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Relationship Id="rId5" Type="http://schemas.openxmlformats.org/officeDocument/2006/relationships/hyperlink" Target="https://github.com/torvalds/linux/commit/580a05f9" TargetMode="External"/><Relationship Id="rId6" Type="http://schemas.openxmlformats.org/officeDocument/2006/relationships/image" Target="../media/image8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8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7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8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7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8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8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hyperlink" Target="https://git-scm.com/downloads" TargetMode="External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hyperlink" Target="https://github.com/organizations/plan" TargetMode="External"/><Relationship Id="rId5" Type="http://schemas.openxmlformats.org/officeDocument/2006/relationships/hyperlink" Target="https://github.com/facebook" TargetMode="External"/><Relationship Id="rId6" Type="http://schemas.openxmlformats.org/officeDocument/2006/relationships/hyperlink" Target="https://github.com/facebook/react" TargetMode="External"/><Relationship Id="rId7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1" Type="http://schemas.openxmlformats.org/officeDocument/2006/relationships/hyperlink" Target="http://git.savannah.gnu.org/cgit/" TargetMode="External"/><Relationship Id="rId10" Type="http://schemas.openxmlformats.org/officeDocument/2006/relationships/hyperlink" Target="http://git.kernel.org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ithub.com/nodejs/node" TargetMode="External"/><Relationship Id="rId4" Type="http://schemas.openxmlformats.org/officeDocument/2006/relationships/hyperlink" Target="https://github.com/tensorflow/tensorflow" TargetMode="External"/><Relationship Id="rId9" Type="http://schemas.openxmlformats.org/officeDocument/2006/relationships/hyperlink" Target="http://git.apache.org/" TargetMode="External"/><Relationship Id="rId5" Type="http://schemas.openxmlformats.org/officeDocument/2006/relationships/hyperlink" Target="https://github.com/spring-projects/spring-boot" TargetMode="External"/><Relationship Id="rId6" Type="http://schemas.openxmlformats.org/officeDocument/2006/relationships/hyperlink" Target="https://github.com/facebook/react" TargetMode="External"/><Relationship Id="rId7" Type="http://schemas.openxmlformats.org/officeDocument/2006/relationships/hyperlink" Target="https://github.com/elastic/elasticsearch" TargetMode="External"/><Relationship Id="rId8" Type="http://schemas.openxmlformats.org/officeDocument/2006/relationships/hyperlink" Target="https://github.com/mitsuhiko/flask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.png"/><Relationship Id="rId4" Type="http://schemas.openxmlformats.org/officeDocument/2006/relationships/hyperlink" Target="https://github.com/tensorflow/tensorflow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it.kernel.org/" TargetMode="External"/><Relationship Id="rId4" Type="http://schemas.openxmlformats.org/officeDocument/2006/relationships/image" Target="../media/image2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Relationship Id="rId4" Type="http://schemas.openxmlformats.org/officeDocument/2006/relationships/hyperlink" Target="https://www.openhub.net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openhub.net/accounts/namhyung" TargetMode="External"/><Relationship Id="rId4" Type="http://schemas.openxmlformats.org/officeDocument/2006/relationships/image" Target="../media/image2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6.png"/><Relationship Id="rId4" Type="http://schemas.openxmlformats.org/officeDocument/2006/relationships/hyperlink" Target="https://github.com/namhyung/uftrace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ithub.com/namhyung/uftrace" TargetMode="External"/><Relationship Id="rId4" Type="http://schemas.openxmlformats.org/officeDocument/2006/relationships/image" Target="../media/image2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youtu.be/U3hTR6-pWu0" TargetMode="External"/><Relationship Id="rId4" Type="http://schemas.openxmlformats.org/officeDocument/2006/relationships/hyperlink" Target="http://tracingsummit.org/wiki/TracingSummit2016uftrace" TargetMode="External"/><Relationship Id="rId5" Type="http://schemas.openxmlformats.org/officeDocument/2006/relationships/image" Target="../media/image4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1.png"/><Relationship Id="rId4" Type="http://schemas.openxmlformats.org/officeDocument/2006/relationships/hyperlink" Target="https://youtu.be/LNav5qvyK7I" TargetMode="External"/><Relationship Id="rId5" Type="http://schemas.openxmlformats.org/officeDocument/2006/relationships/hyperlink" Target="https://cppcon.org/" TargetMode="External"/><Relationship Id="rId6" Type="http://schemas.openxmlformats.org/officeDocument/2006/relationships/hyperlink" Target="https://github.com/CppCon/CppCon2016/blob/master/Lightning%20Talks%20and%20Lunch%20Sessions/uftrace%20-%20A%20function%20graph%20tracer%20C%20C%2B%2B%20userspace%20programs/uftrace%20-%20A%20function%20graph%20tracer%20C%20C%2B%2B%20userspace%20programs%20-%20Namhyung%20Kim%20and%20Honggyu%20Kim%20-%20CppCon%202016.pdf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/>
        </p:nvSpPr>
        <p:spPr>
          <a:xfrm>
            <a:off x="0" y="1808850"/>
            <a:ext cx="9144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3C78D8"/>
                </a:solidFill>
              </a:rPr>
              <a:t>오픈소스 협업</a:t>
            </a:r>
            <a:r>
              <a:rPr b="1" lang="ko" sz="3000"/>
              <a:t>를 위한</a:t>
            </a:r>
            <a:endParaRPr b="1" sz="3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>
                <a:solidFill>
                  <a:srgbClr val="6AA84F"/>
                </a:solidFill>
              </a:rPr>
              <a:t>Git/GitHub</a:t>
            </a:r>
            <a:r>
              <a:rPr b="1" lang="ko" sz="3400"/>
              <a:t> 고급실습</a:t>
            </a:r>
            <a:endParaRPr b="1" sz="2400"/>
          </a:p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15"/>
          <p:cNvSpPr txBox="1"/>
          <p:nvPr/>
        </p:nvSpPr>
        <p:spPr>
          <a:xfrm>
            <a:off x="6583150" y="3769275"/>
            <a:ext cx="243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리얼리눅스   송태웅</a:t>
            </a:r>
            <a:endParaRPr b="1"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위 예제에서 넣은 (중간에 낀) 3개 commit을 1개로 합치기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참고:  hello_3.c 커밋, hello_2.c 커밋, hello_1.c 커밋 총 3개의 커밋을 합친다.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(3) 이전 커밋(helo_2.c + hello_3.c)과 hello_1.c 커밋 합치기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25" y="1354903"/>
            <a:ext cx="5296000" cy="43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4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328" y="82615"/>
            <a:ext cx="7215876" cy="5041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1" name="Google Shape;1221;p114"/>
          <p:cNvCxnSpPr/>
          <p:nvPr/>
        </p:nvCxnSpPr>
        <p:spPr>
          <a:xfrm>
            <a:off x="1276815" y="547934"/>
            <a:ext cx="32562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2" name="Google Shape;1222;p114"/>
          <p:cNvSpPr/>
          <p:nvPr/>
        </p:nvSpPr>
        <p:spPr>
          <a:xfrm>
            <a:off x="1824768" y="3450872"/>
            <a:ext cx="3566400" cy="530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169" y="32981"/>
            <a:ext cx="4704131" cy="505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15"/>
          <p:cNvSpPr/>
          <p:nvPr/>
        </p:nvSpPr>
        <p:spPr>
          <a:xfrm>
            <a:off x="2903040" y="630875"/>
            <a:ext cx="2571300" cy="2487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15"/>
          <p:cNvSpPr/>
          <p:nvPr/>
        </p:nvSpPr>
        <p:spPr>
          <a:xfrm>
            <a:off x="2903040" y="2437293"/>
            <a:ext cx="3317700" cy="2487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5"/>
          <p:cNvSpPr/>
          <p:nvPr/>
        </p:nvSpPr>
        <p:spPr>
          <a:xfrm>
            <a:off x="2820096" y="4893525"/>
            <a:ext cx="3317700" cy="2487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160" y="165882"/>
            <a:ext cx="6718229" cy="49029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8" name="Google Shape;1238;p116"/>
          <p:cNvCxnSpPr/>
          <p:nvPr/>
        </p:nvCxnSpPr>
        <p:spPr>
          <a:xfrm>
            <a:off x="1990656" y="945006"/>
            <a:ext cx="2405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9" name="Google Shape;1239;p116"/>
          <p:cNvSpPr/>
          <p:nvPr/>
        </p:nvSpPr>
        <p:spPr>
          <a:xfrm>
            <a:off x="1327104" y="4229996"/>
            <a:ext cx="4561800" cy="8295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Google Shape;1245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992" y="82941"/>
            <a:ext cx="6303525" cy="49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17"/>
          <p:cNvSpPr/>
          <p:nvPr/>
        </p:nvSpPr>
        <p:spPr>
          <a:xfrm>
            <a:off x="1575936" y="829411"/>
            <a:ext cx="2903100" cy="2487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159" y="49961"/>
            <a:ext cx="5126346" cy="5009447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18"/>
          <p:cNvSpPr/>
          <p:nvPr/>
        </p:nvSpPr>
        <p:spPr>
          <a:xfrm>
            <a:off x="1907712" y="49961"/>
            <a:ext cx="2654400" cy="2487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8"/>
          <p:cNvSpPr/>
          <p:nvPr/>
        </p:nvSpPr>
        <p:spPr>
          <a:xfrm>
            <a:off x="5806080" y="3234703"/>
            <a:ext cx="1078200" cy="4146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5" name="Google Shape;1255;p118"/>
          <p:cNvCxnSpPr/>
          <p:nvPr/>
        </p:nvCxnSpPr>
        <p:spPr>
          <a:xfrm>
            <a:off x="3234816" y="1327058"/>
            <a:ext cx="16590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6" name="Google Shape;1256;p118"/>
          <p:cNvCxnSpPr/>
          <p:nvPr/>
        </p:nvCxnSpPr>
        <p:spPr>
          <a:xfrm>
            <a:off x="2820096" y="4810584"/>
            <a:ext cx="2736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7" name="Google Shape;1257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859" y="100248"/>
            <a:ext cx="5935187" cy="5042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3" name="Google Shape;1263;p119"/>
          <p:cNvCxnSpPr/>
          <p:nvPr/>
        </p:nvCxnSpPr>
        <p:spPr>
          <a:xfrm>
            <a:off x="3285105" y="1691476"/>
            <a:ext cx="779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4" name="Google Shape;1264;p119"/>
          <p:cNvCxnSpPr/>
          <p:nvPr/>
        </p:nvCxnSpPr>
        <p:spPr>
          <a:xfrm>
            <a:off x="2559508" y="364418"/>
            <a:ext cx="3329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5" name="Google Shape;1265;p119"/>
          <p:cNvCxnSpPr/>
          <p:nvPr/>
        </p:nvCxnSpPr>
        <p:spPr>
          <a:xfrm>
            <a:off x="2123889" y="3599121"/>
            <a:ext cx="2438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6" name="Google Shape;1266;p119"/>
          <p:cNvSpPr/>
          <p:nvPr/>
        </p:nvSpPr>
        <p:spPr>
          <a:xfrm>
            <a:off x="6220800" y="3782636"/>
            <a:ext cx="1358400" cy="530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0"/>
          <p:cNvSpPr txBox="1"/>
          <p:nvPr/>
        </p:nvSpPr>
        <p:spPr>
          <a:xfrm>
            <a:off x="1922733" y="1492940"/>
            <a:ext cx="60549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1625" spcFirstLastPara="1" rIns="81625" wrap="square" tIns="42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오픈소스 프로젝트 uftrace:</a:t>
            </a:r>
            <a:br>
              <a:rPr lang="ko" sz="1600"/>
            </a:br>
            <a:br>
              <a:rPr lang="ko" sz="1600"/>
            </a:br>
            <a:r>
              <a:rPr b="1" lang="ko" sz="29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Issue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1" lang="ko" sz="2900" strike="noStrike">
                <a:solidFill>
                  <a:srgbClr val="996600"/>
                </a:solidFill>
                <a:latin typeface="Arial"/>
                <a:ea typeface="Arial"/>
                <a:cs typeface="Arial"/>
                <a:sym typeface="Arial"/>
              </a:rPr>
              <a:t>Disscusion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과정 예시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992" y="82615"/>
            <a:ext cx="5888819" cy="5047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9" name="Google Shape;1279;p121"/>
          <p:cNvCxnSpPr/>
          <p:nvPr/>
        </p:nvCxnSpPr>
        <p:spPr>
          <a:xfrm>
            <a:off x="2156544" y="1327058"/>
            <a:ext cx="257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0" name="Google Shape;1280;p121"/>
          <p:cNvSpPr/>
          <p:nvPr/>
        </p:nvSpPr>
        <p:spPr>
          <a:xfrm>
            <a:off x="5971968" y="1211462"/>
            <a:ext cx="1492800" cy="4473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160" y="82615"/>
            <a:ext cx="6386465" cy="5008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7" name="Google Shape;1287;p122"/>
          <p:cNvCxnSpPr/>
          <p:nvPr/>
        </p:nvCxnSpPr>
        <p:spPr>
          <a:xfrm>
            <a:off x="2985984" y="2985879"/>
            <a:ext cx="13272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8" name="Google Shape;1288;p122"/>
          <p:cNvCxnSpPr/>
          <p:nvPr/>
        </p:nvCxnSpPr>
        <p:spPr>
          <a:xfrm>
            <a:off x="2156544" y="829411"/>
            <a:ext cx="116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9" name="Google Shape;1289;p122"/>
          <p:cNvCxnSpPr/>
          <p:nvPr/>
        </p:nvCxnSpPr>
        <p:spPr>
          <a:xfrm>
            <a:off x="4313088" y="829411"/>
            <a:ext cx="20736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0" name="Google Shape;1290;p122"/>
          <p:cNvCxnSpPr/>
          <p:nvPr/>
        </p:nvCxnSpPr>
        <p:spPr>
          <a:xfrm>
            <a:off x="4478976" y="1907645"/>
            <a:ext cx="2736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1" name="Google Shape;1291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516" y="82941"/>
            <a:ext cx="5103491" cy="49807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7" name="Google Shape;1297;p123"/>
          <p:cNvCxnSpPr/>
          <p:nvPr/>
        </p:nvCxnSpPr>
        <p:spPr>
          <a:xfrm>
            <a:off x="6137856" y="3317644"/>
            <a:ext cx="746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8" name="Google Shape;1298;p123"/>
          <p:cNvCxnSpPr/>
          <p:nvPr/>
        </p:nvCxnSpPr>
        <p:spPr>
          <a:xfrm>
            <a:off x="2571264" y="3433239"/>
            <a:ext cx="497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9" name="Google Shape;1299;p123"/>
          <p:cNvCxnSpPr/>
          <p:nvPr/>
        </p:nvCxnSpPr>
        <p:spPr>
          <a:xfrm>
            <a:off x="3898368" y="4179709"/>
            <a:ext cx="16590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0" name="Google Shape;1300;p123"/>
          <p:cNvCxnSpPr/>
          <p:nvPr/>
        </p:nvCxnSpPr>
        <p:spPr>
          <a:xfrm>
            <a:off x="2654208" y="1377345"/>
            <a:ext cx="2405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1" name="Google Shape;1301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75" y="1432924"/>
            <a:ext cx="6189575" cy="3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위 예제에서 넣은 (중간에 낀) 3개 commit을 1개로 합치기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참고:  hello_3.c 커밋, hello_2.c 커밋, hello_1.c 커밋 총 3개의 커밋을 합친다.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(4) 이전 커밋(helo_2.c + hello_3.c)과 hello_1.c 커밋 합치기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5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824" y="82941"/>
            <a:ext cx="5805876" cy="4997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7" name="Google Shape;1307;p124"/>
          <p:cNvCxnSpPr/>
          <p:nvPr/>
        </p:nvCxnSpPr>
        <p:spPr>
          <a:xfrm>
            <a:off x="3566592" y="746470"/>
            <a:ext cx="257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8" name="Google Shape;1308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656" y="82941"/>
            <a:ext cx="5225289" cy="5035242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25"/>
          <p:cNvSpPr/>
          <p:nvPr/>
        </p:nvSpPr>
        <p:spPr>
          <a:xfrm>
            <a:off x="2654208" y="4529106"/>
            <a:ext cx="1492800" cy="281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5" name="Google Shape;1315;p125"/>
          <p:cNvCxnSpPr/>
          <p:nvPr/>
        </p:nvCxnSpPr>
        <p:spPr>
          <a:xfrm>
            <a:off x="3815424" y="1658822"/>
            <a:ext cx="2322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6" name="Google Shape;1316;p125"/>
          <p:cNvCxnSpPr/>
          <p:nvPr/>
        </p:nvCxnSpPr>
        <p:spPr>
          <a:xfrm>
            <a:off x="3202161" y="1409999"/>
            <a:ext cx="1525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7" name="Google Shape;1317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526" y="82941"/>
            <a:ext cx="5502521" cy="49921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26"/>
          <p:cNvSpPr/>
          <p:nvPr/>
        </p:nvSpPr>
        <p:spPr>
          <a:xfrm>
            <a:off x="1990656" y="3815290"/>
            <a:ext cx="25713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60" y="82941"/>
            <a:ext cx="8619017" cy="4976467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27"/>
          <p:cNvSpPr/>
          <p:nvPr/>
        </p:nvSpPr>
        <p:spPr>
          <a:xfrm>
            <a:off x="414720" y="1575881"/>
            <a:ext cx="8295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64" y="82615"/>
            <a:ext cx="6677738" cy="501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28"/>
          <p:cNvSpPr/>
          <p:nvPr/>
        </p:nvSpPr>
        <p:spPr>
          <a:xfrm>
            <a:off x="6220800" y="1294404"/>
            <a:ext cx="1492800" cy="530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8" name="Google Shape;1338;p128"/>
          <p:cNvCxnSpPr/>
          <p:nvPr/>
        </p:nvCxnSpPr>
        <p:spPr>
          <a:xfrm>
            <a:off x="1824768" y="3566467"/>
            <a:ext cx="28200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9" name="Google Shape;1339;p128"/>
          <p:cNvCxnSpPr/>
          <p:nvPr/>
        </p:nvCxnSpPr>
        <p:spPr>
          <a:xfrm>
            <a:off x="1940367" y="4013827"/>
            <a:ext cx="2736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0" name="Google Shape;1340;p128"/>
          <p:cNvCxnSpPr/>
          <p:nvPr/>
        </p:nvCxnSpPr>
        <p:spPr>
          <a:xfrm>
            <a:off x="5041950" y="2239410"/>
            <a:ext cx="1012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1" name="Google Shape;1341;p128"/>
          <p:cNvCxnSpPr/>
          <p:nvPr/>
        </p:nvCxnSpPr>
        <p:spPr>
          <a:xfrm>
            <a:off x="1691535" y="2405292"/>
            <a:ext cx="1178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2" name="Google Shape;1342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048" y="66941"/>
            <a:ext cx="6386465" cy="5009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8" name="Google Shape;1348;p129"/>
          <p:cNvCxnSpPr/>
          <p:nvPr/>
        </p:nvCxnSpPr>
        <p:spPr>
          <a:xfrm>
            <a:off x="2802462" y="1244116"/>
            <a:ext cx="3418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9" name="Google Shape;1349;p129"/>
          <p:cNvCxnSpPr/>
          <p:nvPr/>
        </p:nvCxnSpPr>
        <p:spPr>
          <a:xfrm>
            <a:off x="2156544" y="1575881"/>
            <a:ext cx="3566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0" name="Google Shape;1350;p129"/>
          <p:cNvCxnSpPr/>
          <p:nvPr/>
        </p:nvCxnSpPr>
        <p:spPr>
          <a:xfrm>
            <a:off x="4230144" y="3898232"/>
            <a:ext cx="2903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1" name="Google Shape;1351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328" y="117881"/>
            <a:ext cx="6681003" cy="4941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7" name="Google Shape;1357;p130"/>
          <p:cNvCxnSpPr/>
          <p:nvPr/>
        </p:nvCxnSpPr>
        <p:spPr>
          <a:xfrm>
            <a:off x="6137856" y="912352"/>
            <a:ext cx="912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8" name="Google Shape;1358;p130"/>
          <p:cNvCxnSpPr/>
          <p:nvPr/>
        </p:nvCxnSpPr>
        <p:spPr>
          <a:xfrm>
            <a:off x="1824768" y="1078234"/>
            <a:ext cx="1410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9" name="Google Shape;1359;p130"/>
          <p:cNvCxnSpPr/>
          <p:nvPr/>
        </p:nvCxnSpPr>
        <p:spPr>
          <a:xfrm>
            <a:off x="1824768" y="4345591"/>
            <a:ext cx="298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0" name="Google Shape;1360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Google Shape;136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097" y="82615"/>
            <a:ext cx="6332586" cy="5011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6" name="Google Shape;1366;p131"/>
          <p:cNvCxnSpPr/>
          <p:nvPr/>
        </p:nvCxnSpPr>
        <p:spPr>
          <a:xfrm>
            <a:off x="3750114" y="1957932"/>
            <a:ext cx="64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131"/>
          <p:cNvCxnSpPr/>
          <p:nvPr/>
        </p:nvCxnSpPr>
        <p:spPr>
          <a:xfrm>
            <a:off x="1990656" y="1161175"/>
            <a:ext cx="1907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131"/>
          <p:cNvCxnSpPr/>
          <p:nvPr/>
        </p:nvCxnSpPr>
        <p:spPr>
          <a:xfrm>
            <a:off x="3234816" y="2405292"/>
            <a:ext cx="3400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131"/>
          <p:cNvCxnSpPr/>
          <p:nvPr/>
        </p:nvCxnSpPr>
        <p:spPr>
          <a:xfrm>
            <a:off x="3533937" y="4013827"/>
            <a:ext cx="1492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0" name="Google Shape;1370;p131"/>
          <p:cNvCxnSpPr/>
          <p:nvPr/>
        </p:nvCxnSpPr>
        <p:spPr>
          <a:xfrm>
            <a:off x="4631802" y="1957932"/>
            <a:ext cx="64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1" name="Google Shape;1371;p1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8066" y="82941"/>
            <a:ext cx="5766691" cy="4998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7" name="Google Shape;1377;p132"/>
          <p:cNvCxnSpPr/>
          <p:nvPr/>
        </p:nvCxnSpPr>
        <p:spPr>
          <a:xfrm>
            <a:off x="3898368" y="1161175"/>
            <a:ext cx="1492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Google Shape;1378;p132"/>
          <p:cNvCxnSpPr/>
          <p:nvPr/>
        </p:nvCxnSpPr>
        <p:spPr>
          <a:xfrm>
            <a:off x="3815424" y="3317644"/>
            <a:ext cx="1410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9" name="Google Shape;1379;p132"/>
          <p:cNvCxnSpPr/>
          <p:nvPr/>
        </p:nvCxnSpPr>
        <p:spPr>
          <a:xfrm>
            <a:off x="4594575" y="3184416"/>
            <a:ext cx="879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0" name="Google Shape;1380;p132"/>
          <p:cNvCxnSpPr/>
          <p:nvPr/>
        </p:nvCxnSpPr>
        <p:spPr>
          <a:xfrm>
            <a:off x="4594575" y="1027947"/>
            <a:ext cx="879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1" name="Google Shape;1381;p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824" y="82941"/>
            <a:ext cx="5631831" cy="492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7" name="Google Shape;1387;p133"/>
          <p:cNvCxnSpPr/>
          <p:nvPr/>
        </p:nvCxnSpPr>
        <p:spPr>
          <a:xfrm>
            <a:off x="2355087" y="696183"/>
            <a:ext cx="1709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8" name="Google Shape;1388;p133"/>
          <p:cNvCxnSpPr/>
          <p:nvPr/>
        </p:nvCxnSpPr>
        <p:spPr>
          <a:xfrm>
            <a:off x="2355087" y="1907645"/>
            <a:ext cx="1709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9" name="Google Shape;1389;p133"/>
          <p:cNvCxnSpPr/>
          <p:nvPr/>
        </p:nvCxnSpPr>
        <p:spPr>
          <a:xfrm>
            <a:off x="2355087" y="3732349"/>
            <a:ext cx="796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0" name="Google Shape;1390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Rebase 집중 실습3: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4" name="Google Shape;184;p26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가장 오래된 역사에서 두번째 커밋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"Add knapsack problem PDF" 삭제하기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9488" y="82941"/>
            <a:ext cx="4398164" cy="4976467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34"/>
          <p:cNvSpPr/>
          <p:nvPr/>
        </p:nvSpPr>
        <p:spPr>
          <a:xfrm>
            <a:off x="4230144" y="2289697"/>
            <a:ext cx="912300" cy="10281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7" name="Google Shape;1397;p134"/>
          <p:cNvCxnSpPr/>
          <p:nvPr/>
        </p:nvCxnSpPr>
        <p:spPr>
          <a:xfrm>
            <a:off x="4330722" y="2935592"/>
            <a:ext cx="64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8" name="Google Shape;1398;p134"/>
          <p:cNvCxnSpPr/>
          <p:nvPr/>
        </p:nvCxnSpPr>
        <p:spPr>
          <a:xfrm>
            <a:off x="2719518" y="4363224"/>
            <a:ext cx="109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9" name="Google Shape;1399;p134"/>
          <p:cNvCxnSpPr/>
          <p:nvPr/>
        </p:nvCxnSpPr>
        <p:spPr>
          <a:xfrm>
            <a:off x="2953329" y="4561760"/>
            <a:ext cx="613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0" name="Google Shape;1400;p1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364" y="82615"/>
            <a:ext cx="8116473" cy="50398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6" name="Google Shape;1406;p135"/>
          <p:cNvCxnSpPr/>
          <p:nvPr/>
        </p:nvCxnSpPr>
        <p:spPr>
          <a:xfrm>
            <a:off x="2138910" y="2787343"/>
            <a:ext cx="1842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7" name="Google Shape;1407;p135"/>
          <p:cNvCxnSpPr/>
          <p:nvPr/>
        </p:nvCxnSpPr>
        <p:spPr>
          <a:xfrm>
            <a:off x="2322432" y="3865578"/>
            <a:ext cx="24882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8" name="Google Shape;1408;p135"/>
          <p:cNvCxnSpPr/>
          <p:nvPr/>
        </p:nvCxnSpPr>
        <p:spPr>
          <a:xfrm>
            <a:off x="2820096" y="4013827"/>
            <a:ext cx="3400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9" name="Google Shape;1409;p135"/>
          <p:cNvCxnSpPr/>
          <p:nvPr/>
        </p:nvCxnSpPr>
        <p:spPr>
          <a:xfrm>
            <a:off x="1327104" y="4561760"/>
            <a:ext cx="298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0" name="Google Shape;1410;p1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51" y="268089"/>
            <a:ext cx="8725794" cy="470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6" name="Google Shape;1416;p136"/>
          <p:cNvCxnSpPr/>
          <p:nvPr/>
        </p:nvCxnSpPr>
        <p:spPr>
          <a:xfrm>
            <a:off x="995328" y="2571174"/>
            <a:ext cx="257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7" name="Google Shape;1417;p136"/>
          <p:cNvSpPr/>
          <p:nvPr/>
        </p:nvSpPr>
        <p:spPr>
          <a:xfrm>
            <a:off x="1244160" y="3782636"/>
            <a:ext cx="2488200" cy="4473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8" name="Google Shape;1418;p136"/>
          <p:cNvCxnSpPr/>
          <p:nvPr/>
        </p:nvCxnSpPr>
        <p:spPr>
          <a:xfrm>
            <a:off x="995328" y="3151762"/>
            <a:ext cx="116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9" name="Google Shape;1419;p1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944" y="17307"/>
            <a:ext cx="7053586" cy="5125696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37"/>
          <p:cNvSpPr/>
          <p:nvPr/>
        </p:nvSpPr>
        <p:spPr>
          <a:xfrm>
            <a:off x="6718464" y="1377345"/>
            <a:ext cx="1575900" cy="530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6" name="Google Shape;1426;p137"/>
          <p:cNvCxnSpPr/>
          <p:nvPr/>
        </p:nvCxnSpPr>
        <p:spPr>
          <a:xfrm>
            <a:off x="1990656" y="1409999"/>
            <a:ext cx="1990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7" name="Google Shape;1427;p1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096" y="32654"/>
            <a:ext cx="6193479" cy="5074754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38"/>
          <p:cNvSpPr/>
          <p:nvPr/>
        </p:nvSpPr>
        <p:spPr>
          <a:xfrm>
            <a:off x="6220800" y="1409999"/>
            <a:ext cx="1575900" cy="530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4" name="Google Shape;1434;p138"/>
          <p:cNvCxnSpPr/>
          <p:nvPr/>
        </p:nvCxnSpPr>
        <p:spPr>
          <a:xfrm>
            <a:off x="2985984" y="299110"/>
            <a:ext cx="1990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5" name="Google Shape;1435;p138"/>
          <p:cNvCxnSpPr/>
          <p:nvPr/>
        </p:nvCxnSpPr>
        <p:spPr>
          <a:xfrm>
            <a:off x="2692088" y="1572615"/>
            <a:ext cx="2201400" cy="330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6" name="Google Shape;1436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39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442" name="Google Shape;144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Google Shape;1443;p139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4" name="Google Shape;1444;p139"/>
          <p:cNvSpPr txBox="1"/>
          <p:nvPr/>
        </p:nvSpPr>
        <p:spPr>
          <a:xfrm>
            <a:off x="-61575" y="2309275"/>
            <a:ext cx="92055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rgbClr val="E06666"/>
                </a:solidFill>
              </a:rPr>
              <a:t> 오픈소스 협업</a:t>
            </a:r>
            <a:r>
              <a:rPr b="1" lang="ko" sz="3200">
                <a:solidFill>
                  <a:srgbClr val="666666"/>
                </a:solidFill>
              </a:rPr>
              <a:t> 관련</a:t>
            </a:r>
            <a:r>
              <a:rPr b="1" lang="ko" sz="3200">
                <a:solidFill>
                  <a:srgbClr val="E06666"/>
                </a:solidFill>
              </a:rPr>
              <a:t> </a:t>
            </a:r>
            <a:r>
              <a:rPr b="1" lang="ko" sz="3200">
                <a:solidFill>
                  <a:srgbClr val="6AA84F"/>
                </a:solidFill>
              </a:rPr>
              <a:t>FAQ</a:t>
            </a:r>
            <a:endParaRPr b="1" sz="3200">
              <a:solidFill>
                <a:srgbClr val="6AA84F"/>
              </a:solidFill>
            </a:endParaRPr>
          </a:p>
        </p:txBody>
      </p:sp>
      <p:sp>
        <p:nvSpPr>
          <p:cNvPr id="1445" name="Google Shape;1445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40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451" name="Google Shape;145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2" name="Google Shape;1452;p140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3" name="Google Shape;1453;p140"/>
          <p:cNvSpPr txBox="1"/>
          <p:nvPr/>
        </p:nvSpPr>
        <p:spPr>
          <a:xfrm>
            <a:off x="1297542" y="2030760"/>
            <a:ext cx="69576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1. 버그를 수정했을때 </a:t>
            </a:r>
            <a:r>
              <a:rPr b="1" lang="ko" sz="2900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commit message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어떻게 작성할것인가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140"/>
          <p:cNvSpPr txBox="1"/>
          <p:nvPr/>
        </p:nvSpPr>
        <p:spPr>
          <a:xfrm>
            <a:off x="1762057" y="3277797"/>
            <a:ext cx="6493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(예시, B라는 문제가 발생했는데, if문에 A라는 조건이 없어서였다.)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41"/>
          <p:cNvSpPr txBox="1"/>
          <p:nvPr/>
        </p:nvSpPr>
        <p:spPr>
          <a:xfrm>
            <a:off x="2062171" y="1121980"/>
            <a:ext cx="6339900" cy="3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b="1" lang="ko" sz="1800" strike="noStrike">
                <a:latin typeface="arial"/>
                <a:ea typeface="arial"/>
                <a:cs typeface="arial"/>
                <a:sym typeface="arial"/>
              </a:rPr>
              <a:t>제목작성 요령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1" marL="3937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✔"/>
            </a:pPr>
            <a:r>
              <a:rPr b="1" i="0" lang="ko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카테고리분류</a:t>
            </a:r>
            <a:endParaRPr b="0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393700" marR="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Font typeface="Noto Sans Symbols"/>
              <a:buChar char="✔"/>
            </a:pPr>
            <a:r>
              <a:rPr b="1" i="0" lang="ko" sz="18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한줄요약</a:t>
            </a:r>
            <a:endParaRPr b="0" i="0" sz="18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1" marL="393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b="1" lang="ko" sz="1800" strike="noStrike">
                <a:latin typeface="arial"/>
                <a:ea typeface="arial"/>
                <a:cs typeface="arial"/>
                <a:sym typeface="arial"/>
              </a:rPr>
              <a:t>본문작성 요령</a:t>
            </a:r>
            <a:endParaRPr b="1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구체적인 서술</a:t>
            </a:r>
            <a:endParaRPr sz="1800">
              <a:solidFill>
                <a:srgbClr val="666666"/>
              </a:solidFill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why 이유</a:t>
            </a: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가 들어나게 </a:t>
            </a:r>
            <a:endParaRPr sz="1800">
              <a:solidFill>
                <a:srgbClr val="666666"/>
              </a:solidFill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해당 line에 대한 blame 조사와 cc등과 함께 명시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참고할 commit ID, title 정보</a:t>
            </a:r>
            <a:endParaRPr sz="1800">
              <a:solidFill>
                <a:srgbClr val="666666"/>
              </a:solidFill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해결한 issue 번호</a:t>
            </a:r>
            <a:endParaRPr sz="1800">
              <a:solidFill>
                <a:srgbClr val="666666"/>
              </a:solidFill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함께작업한 사람 또는 Reporter, Suggester 명시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1" marL="393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b="1" lang="ko" sz="1800" strike="noStrike">
                <a:latin typeface="arial"/>
                <a:ea typeface="arial"/>
                <a:cs typeface="arial"/>
                <a:sym typeface="arial"/>
              </a:rPr>
              <a:t>라이센스와 본인인증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1" marL="3937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✔"/>
            </a:pPr>
            <a:r>
              <a:rPr b="1" i="0" lang="ko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signed-off-by, CLA등록</a:t>
            </a:r>
            <a:endParaRPr b="0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41"/>
          <p:cNvSpPr txBox="1"/>
          <p:nvPr/>
        </p:nvSpPr>
        <p:spPr>
          <a:xfrm>
            <a:off x="1741833" y="497651"/>
            <a:ext cx="58890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Commit message </a:t>
            </a:r>
            <a:r>
              <a:rPr b="1" lang="ko" sz="3300" strike="noStrike">
                <a:latin typeface="arial"/>
                <a:ea typeface="arial"/>
                <a:cs typeface="arial"/>
                <a:sym typeface="arial"/>
              </a:rPr>
              <a:t>작성 Tips</a:t>
            </a:r>
            <a:endParaRPr b="0" sz="3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141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463" name="Google Shape;146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4" name="Google Shape;1464;p141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42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471" name="Google Shape;147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2" name="Google Shape;1472;p142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3" name="Google Shape;1473;p142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예시 커밋 살펴보기 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474" name="Google Shape;1474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488" cy="310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42"/>
          <p:cNvSpPr txBox="1"/>
          <p:nvPr/>
        </p:nvSpPr>
        <p:spPr>
          <a:xfrm>
            <a:off x="2107888" y="4508289"/>
            <a:ext cx="4743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u="sng">
                <a:solidFill>
                  <a:schemeClr val="hlink"/>
                </a:solidFill>
                <a:hlinkClick r:id="rId5"/>
              </a:rPr>
              <a:t>https://github.com/torvalds/linux/commit/580a05f9</a:t>
            </a:r>
            <a:endParaRPr sz="1600"/>
          </a:p>
        </p:txBody>
      </p:sp>
      <p:pic>
        <p:nvPicPr>
          <p:cNvPr id="1476" name="Google Shape;1476;p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3636" y="1018597"/>
            <a:ext cx="6494310" cy="34896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43"/>
          <p:cNvSpPr txBox="1"/>
          <p:nvPr/>
        </p:nvSpPr>
        <p:spPr>
          <a:xfrm>
            <a:off x="583220" y="837974"/>
            <a:ext cx="77112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2. push 를 했는데 아래와 같은 에러가 발생한다 왜 이런현상이 발생할까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143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484" name="Google Shape;148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5" name="Google Shape;1485;p143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6" name="Google Shape;1486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6" y="1615513"/>
            <a:ext cx="8758320" cy="3709264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실습3: 가장 오래된 역사에서 두번째 커밋 "Add knapsack problem PDF" 삭제하기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(1) 가장 오래된 커밋에서 두번째 커밋을 찾아내고 지운다.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850" y="1122650"/>
            <a:ext cx="5616301" cy="43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7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44"/>
          <p:cNvSpPr txBox="1"/>
          <p:nvPr/>
        </p:nvSpPr>
        <p:spPr>
          <a:xfrm>
            <a:off x="746496" y="1987321"/>
            <a:ext cx="77112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3. maintainer/reviewer가 PR에 댓글로 </a:t>
            </a:r>
            <a:r>
              <a:rPr b="1" lang="ko" sz="2900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rebase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하라고 comment 했다. 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어떤 상황인가 ? 어떻게 대처해야하는가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44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494" name="Google Shape;149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5" name="Google Shape;1495;p144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6" name="Google Shape;1496;p1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45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502" name="Google Shape;150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3" name="Google Shape;1503;p145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145"/>
          <p:cNvSpPr txBox="1"/>
          <p:nvPr/>
        </p:nvSpPr>
        <p:spPr>
          <a:xfrm>
            <a:off x="358325" y="495875"/>
            <a:ext cx="857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예시:  </a:t>
            </a:r>
            <a:r>
              <a:rPr b="1" lang="ko" sz="1600">
                <a:solidFill>
                  <a:srgbClr val="666666"/>
                </a:solidFill>
              </a:rPr>
              <a:t>Upstream으로 부터 최신 commit 내용 가져와서 Rebase 작업하기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505" name="Google Shape;1505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488" cy="31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0235" y="828709"/>
            <a:ext cx="9273909" cy="4349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46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513" name="Google Shape;151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4" name="Google Shape;1514;p146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5" name="Google Shape;1515;p146"/>
          <p:cNvSpPr txBox="1"/>
          <p:nvPr/>
        </p:nvSpPr>
        <p:spPr>
          <a:xfrm>
            <a:off x="358325" y="495875"/>
            <a:ext cx="857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예시:  </a:t>
            </a:r>
            <a:r>
              <a:rPr b="1" lang="ko" sz="1600">
                <a:solidFill>
                  <a:srgbClr val="666666"/>
                </a:solidFill>
              </a:rPr>
              <a:t>Upstream으로 부터 최신 commit 내용 가져와서 fork 한프로젝트  master 갱신하기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516" name="Google Shape;1516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488" cy="31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403" y="863288"/>
            <a:ext cx="7588242" cy="428021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47"/>
          <p:cNvSpPr txBox="1"/>
          <p:nvPr/>
        </p:nvSpPr>
        <p:spPr>
          <a:xfrm>
            <a:off x="746496" y="1987321"/>
            <a:ext cx="77112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4. 새로운 class나 구조체를 추가하려고 할때, 참고할만한 commit을 어떻게 찾을까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147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525" name="Google Shape;152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6" name="Google Shape;1526;p147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1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48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533" name="Google Shape;153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4" name="Google Shape;1534;p148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5" name="Google Shape;1535;p148"/>
          <p:cNvSpPr txBox="1"/>
          <p:nvPr/>
        </p:nvSpPr>
        <p:spPr>
          <a:xfrm>
            <a:off x="358325" y="495875"/>
            <a:ext cx="857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 git blame 명령: 해당소스라인에서 마지막으로 누가 수정했는지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                           commit ID 추적이 가능하다.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                          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536" name="Google Shape;1536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488" cy="31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40" y="1477921"/>
            <a:ext cx="8867211" cy="35968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48"/>
          <p:cNvSpPr/>
          <p:nvPr/>
        </p:nvSpPr>
        <p:spPr>
          <a:xfrm>
            <a:off x="122321" y="3723551"/>
            <a:ext cx="7949700" cy="22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49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545" name="Google Shape;1545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6" name="Google Shape;1546;p149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149"/>
          <p:cNvSpPr txBox="1"/>
          <p:nvPr/>
        </p:nvSpPr>
        <p:spPr>
          <a:xfrm>
            <a:off x="358325" y="495875"/>
            <a:ext cx="857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 실습: node_http_parser.cc 의 </a:t>
            </a:r>
            <a:r>
              <a:rPr b="1" lang="ko" sz="1800">
                <a:solidFill>
                  <a:srgbClr val="3C78D8"/>
                </a:solidFill>
              </a:rPr>
              <a:t>Parser 클래스</a:t>
            </a:r>
            <a:r>
              <a:rPr b="1" lang="ko" sz="1800">
                <a:solidFill>
                  <a:srgbClr val="666666"/>
                </a:solidFill>
              </a:rPr>
              <a:t> 만든 </a:t>
            </a:r>
            <a:r>
              <a:rPr b="1" lang="ko" sz="1800">
                <a:solidFill>
                  <a:srgbClr val="E06666"/>
                </a:solidFill>
              </a:rPr>
              <a:t>최초 Commit</a:t>
            </a:r>
            <a:r>
              <a:rPr b="1" lang="ko" sz="1800">
                <a:solidFill>
                  <a:srgbClr val="666666"/>
                </a:solidFill>
              </a:rPr>
              <a:t> 을 찾아낼수있다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548" name="Google Shape;1548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488" cy="31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4737" y="975559"/>
            <a:ext cx="6334304" cy="4167939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50"/>
          <p:cNvSpPr txBox="1"/>
          <p:nvPr/>
        </p:nvSpPr>
        <p:spPr>
          <a:xfrm>
            <a:off x="289324" y="1381263"/>
            <a:ext cx="85029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5. commit 10개를 하나의 PR로 전송하였다. maintainer/reviewer의 comment는 다음과같다.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5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“3번째,5번째,8번째 커밋메시지를 수정하고 2번째 커밋을     3개로 쪼개고 9번째 커밋을 10번째 커밋에 합쳐야한다.”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5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어떤방법으로 수정을 할것인가 ?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150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557" name="Google Shape;155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8" name="Google Shape;1558;p150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9" name="Google Shape;1559;p1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51"/>
          <p:cNvSpPr txBox="1"/>
          <p:nvPr/>
        </p:nvSpPr>
        <p:spPr>
          <a:xfrm>
            <a:off x="746496" y="1780948"/>
            <a:ext cx="7711200" cy="19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6. 버그수정을 하다보니 간단한 refactoring    할일이 생겨났다.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commit을 하나로 작성하는게 이상적일까 두개로 나눠서 작성하는게 이상적일까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51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566" name="Google Shape;156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7" name="Google Shape;1567;p151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1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실습3: 가장 오래된 역사에서 두번째 커밋 "Add knapsack problem PDF" 삭제하기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(2) 가장 오래된 커밋에서 두번째 커밋을 지운결과를 확인한다.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963" y="1018475"/>
            <a:ext cx="5108275" cy="39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8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git blame 명령: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6" name="Google Shape;216;p29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해당 소스라인 대해서 </a:t>
            </a:r>
            <a:r>
              <a:rPr b="1" lang="ko" sz="3000">
                <a:solidFill>
                  <a:srgbClr val="E06666"/>
                </a:solidFill>
              </a:rPr>
              <a:t>누가</a:t>
            </a:r>
            <a:r>
              <a:rPr b="1" lang="ko" sz="3000">
                <a:solidFill>
                  <a:srgbClr val="666666"/>
                </a:solidFill>
              </a:rPr>
              <a:t> </a:t>
            </a:r>
            <a:r>
              <a:rPr b="1" lang="ko" sz="3000">
                <a:solidFill>
                  <a:srgbClr val="E06666"/>
                </a:solidFill>
              </a:rPr>
              <a:t>마지막</a:t>
            </a:r>
            <a:r>
              <a:rPr b="1" lang="ko" sz="3000">
                <a:solidFill>
                  <a:srgbClr val="666666"/>
                </a:solidFill>
              </a:rPr>
              <a:t>으로 </a:t>
            </a:r>
            <a:r>
              <a:rPr b="1" lang="ko" sz="3000">
                <a:solidFill>
                  <a:srgbClr val="6AA84F"/>
                </a:solidFill>
              </a:rPr>
              <a:t>수정을 했는지</a:t>
            </a:r>
            <a:endParaRPr b="1" sz="3000">
              <a:solidFill>
                <a:srgbClr val="6AA84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3C78D8"/>
                </a:solidFill>
              </a:rPr>
              <a:t>commit ID 추적</a:t>
            </a:r>
            <a:r>
              <a:rPr b="1" lang="ko" sz="3000">
                <a:solidFill>
                  <a:srgbClr val="666666"/>
                </a:solidFill>
              </a:rPr>
              <a:t>이 가능하다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50" y="601525"/>
            <a:ext cx="7840403" cy="43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실습: Node.js 소스코드 git clone 하고 간단하게 git blame 테스트</a:t>
            </a:r>
            <a:endParaRPr b="1" sz="1800">
              <a:solidFill>
                <a:srgbClr val="666666"/>
              </a:solidFill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0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200"/>
            <a:ext cx="8839201" cy="274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/>
          <p:nvPr/>
        </p:nvSpPr>
        <p:spPr>
          <a:xfrm>
            <a:off x="101925" y="1683325"/>
            <a:ext cx="7707000" cy="18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Blame 실습: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1" name="Google Shape;241;p32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node_http_parser.cc 의 </a:t>
            </a:r>
            <a:r>
              <a:rPr b="1" lang="ko" sz="3000">
                <a:solidFill>
                  <a:srgbClr val="3C78D8"/>
                </a:solidFill>
              </a:rPr>
              <a:t>Parser 클래스 </a:t>
            </a:r>
            <a:r>
              <a:rPr b="1" lang="ko" sz="3000">
                <a:solidFill>
                  <a:srgbClr val="666666"/>
                </a:solidFill>
              </a:rPr>
              <a:t>만든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최초 Commit</a:t>
            </a:r>
            <a:r>
              <a:rPr b="1" lang="ko" sz="3000">
                <a:solidFill>
                  <a:srgbClr val="666666"/>
                </a:solidFill>
              </a:rPr>
              <a:t> 을 찾아내라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5881"/>
            <a:ext cx="9144000" cy="491114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node_http_parser.cc 의 Parser 클래스 생성 commit 찾기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3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실습준비: </a:t>
            </a:r>
            <a:r>
              <a:rPr b="1" lang="ko" sz="1800">
                <a:solidFill>
                  <a:srgbClr val="E06666"/>
                </a:solidFill>
              </a:rPr>
              <a:t>Git 설치</a:t>
            </a:r>
            <a:r>
              <a:rPr b="1" lang="ko" sz="1800">
                <a:solidFill>
                  <a:srgbClr val="666666"/>
                </a:solidFill>
              </a:rPr>
              <a:t>하기 (git-bash)</a:t>
            </a:r>
            <a:endParaRPr b="1" sz="1800">
              <a:solidFill>
                <a:srgbClr val="E06666"/>
              </a:solidFill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550" y="1550500"/>
            <a:ext cx="6306900" cy="35004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6"/>
          <p:cNvSpPr txBox="1"/>
          <p:nvPr/>
        </p:nvSpPr>
        <p:spPr>
          <a:xfrm>
            <a:off x="2529125" y="1018475"/>
            <a:ext cx="42165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5"/>
              </a:rPr>
              <a:t>https://git-scm.com/downloads</a:t>
            </a:r>
            <a:endParaRPr sz="2000"/>
          </a:p>
        </p:txBody>
      </p:sp>
      <p:sp>
        <p:nvSpPr>
          <p:cNvPr id="73" name="Google Shape;73;p16"/>
          <p:cNvSpPr/>
          <p:nvPr/>
        </p:nvSpPr>
        <p:spPr>
          <a:xfrm>
            <a:off x="5804250" y="3434925"/>
            <a:ext cx="1103700" cy="40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6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</a:t>
            </a:r>
            <a:r>
              <a:rPr b="1" lang="ko" sz="2500">
                <a:solidFill>
                  <a:srgbClr val="999999"/>
                </a:solidFill>
              </a:rPr>
              <a:t>commit 추적 실습:</a:t>
            </a:r>
            <a:endParaRPr b="1" sz="2500">
              <a:solidFill>
                <a:srgbClr val="999999"/>
              </a:solidFill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0" name="Google Shape;260;p34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node.cc 파일</a:t>
            </a:r>
            <a:r>
              <a:rPr b="1" lang="ko" sz="3000">
                <a:solidFill>
                  <a:srgbClr val="666666"/>
                </a:solidFill>
              </a:rPr>
              <a:t>이 </a:t>
            </a:r>
            <a:r>
              <a:rPr b="1" lang="ko" sz="3000">
                <a:solidFill>
                  <a:srgbClr val="3C78D8"/>
                </a:solidFill>
              </a:rPr>
              <a:t>생성</a:t>
            </a:r>
            <a:r>
              <a:rPr b="1" lang="ko" sz="3000">
                <a:solidFill>
                  <a:srgbClr val="666666"/>
                </a:solidFill>
              </a:rPr>
              <a:t>된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진짜 최초 Commit </a:t>
            </a:r>
            <a:r>
              <a:rPr b="1" lang="ko" sz="3000">
                <a:solidFill>
                  <a:srgbClr val="666666"/>
                </a:solidFill>
              </a:rPr>
              <a:t>을 찾아내라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261" name="Google Shape;26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37" y="674400"/>
            <a:ext cx="6593275" cy="4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node.cc 파일이 생성된 진짜 최초 commit 찾기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5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</a:t>
            </a:r>
            <a:r>
              <a:rPr b="1" lang="ko" sz="2500">
                <a:solidFill>
                  <a:srgbClr val="999999"/>
                </a:solidFill>
              </a:rPr>
              <a:t>commit 추적</a:t>
            </a:r>
            <a:r>
              <a:rPr b="1" lang="ko" sz="2500">
                <a:solidFill>
                  <a:srgbClr val="999999"/>
                </a:solidFill>
              </a:rPr>
              <a:t> 실습:</a:t>
            </a:r>
            <a:endParaRPr b="1" sz="2500">
              <a:solidFill>
                <a:srgbClr val="999999"/>
              </a:solidFill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9" name="Google Shape;279;p36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3C78D8"/>
                </a:solidFill>
              </a:rPr>
              <a:t>node 프로젝트</a:t>
            </a:r>
            <a:r>
              <a:rPr b="1" lang="ko" sz="3000">
                <a:solidFill>
                  <a:srgbClr val="666666"/>
                </a:solidFill>
              </a:rPr>
              <a:t>가 </a:t>
            </a:r>
            <a:r>
              <a:rPr b="1" lang="ko" sz="3000">
                <a:solidFill>
                  <a:srgbClr val="6AA84F"/>
                </a:solidFill>
              </a:rPr>
              <a:t>처음</a:t>
            </a:r>
            <a:r>
              <a:rPr b="1" lang="ko" sz="3000">
                <a:solidFill>
                  <a:srgbClr val="666666"/>
                </a:solidFill>
              </a:rPr>
              <a:t> 만들어질때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최초</a:t>
            </a:r>
            <a:r>
              <a:rPr b="1" lang="ko" sz="3000">
                <a:solidFill>
                  <a:srgbClr val="666666"/>
                </a:solidFill>
              </a:rPr>
              <a:t>부터 </a:t>
            </a:r>
            <a:r>
              <a:rPr b="1" lang="ko" sz="3000">
                <a:solidFill>
                  <a:srgbClr val="E06666"/>
                </a:solidFill>
              </a:rPr>
              <a:t>Commit 3 개</a:t>
            </a:r>
            <a:r>
              <a:rPr b="1" lang="ko" sz="3000">
                <a:solidFill>
                  <a:srgbClr val="666666"/>
                </a:solidFill>
              </a:rPr>
              <a:t> 찾아내라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25" y="661652"/>
            <a:ext cx="7667228" cy="44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node 프로젝트의 최초 commit 부터 3개 찾고 확인하기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37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/>
        </p:nvSpPr>
        <p:spPr>
          <a:xfrm>
            <a:off x="150" y="1896600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팀 협업 실습: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98" name="Google Shape;298;p38"/>
          <p:cNvSpPr txBox="1"/>
          <p:nvPr/>
        </p:nvSpPr>
        <p:spPr>
          <a:xfrm>
            <a:off x="0" y="2596175"/>
            <a:ext cx="914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README.md에 팀원 이름 리스트 완성하기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* 조건: 각자 PR로 본인이름 적기</a:t>
            </a:r>
            <a:endParaRPr b="1" sz="3000">
              <a:solidFill>
                <a:srgbClr val="E06666"/>
              </a:solidFill>
            </a:endParaRPr>
          </a:p>
        </p:txBody>
      </p:sp>
      <p:sp>
        <p:nvSpPr>
          <p:cNvPr id="299" name="Google Shape;29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/>
        </p:nvSpPr>
        <p:spPr>
          <a:xfrm>
            <a:off x="150" y="1896600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팀 협업 실습1: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06" name="Google Shape;306;p39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팀장이 Orgnization 팀 계정 및 프로젝트 초기화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307" name="Google Shape;30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팀장이 Orgnization 팀 계정 및 프로젝트 초기화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0"/>
          <p:cNvSpPr txBox="1"/>
          <p:nvPr/>
        </p:nvSpPr>
        <p:spPr>
          <a:xfrm>
            <a:off x="983675" y="1018475"/>
            <a:ext cx="70656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(1) 팀 3~4명을 구성한다.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(2) 팀장을 선정한다.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(3) 팀장이 organization 팀계정을 생성한다.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u="sng">
                <a:solidFill>
                  <a:schemeClr val="hlink"/>
                </a:solidFill>
                <a:hlinkClick r:id="rId4"/>
              </a:rPr>
              <a:t>https://github.com/organizations/plan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* 예시 : </a:t>
            </a:r>
            <a:r>
              <a:rPr b="1" lang="ko" sz="1700">
                <a:solidFill>
                  <a:schemeClr val="dk1"/>
                </a:solidFill>
              </a:rPr>
              <a:t> </a:t>
            </a:r>
            <a:r>
              <a:rPr b="1" lang="ko" sz="1700" u="sng">
                <a:solidFill>
                  <a:schemeClr val="hlink"/>
                </a:solidFill>
                <a:hlinkClick r:id="rId5"/>
              </a:rPr>
              <a:t>https://github.com/facebook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(4) orgnization 계정으로 (아무파일없는) 빈 프로젝트 하나를 생성한다.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예시:</a:t>
            </a:r>
            <a:r>
              <a:rPr b="1" lang="ko" sz="1700">
                <a:solidFill>
                  <a:schemeClr val="dk1"/>
                </a:solidFill>
              </a:rPr>
              <a:t> </a:t>
            </a:r>
            <a:r>
              <a:rPr lang="ko" u="sng">
                <a:solidFill>
                  <a:schemeClr val="hlink"/>
                </a:solidFill>
                <a:hlinkClick r:id="rId6"/>
              </a:rPr>
              <a:t>https://github.com/facebook/react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40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팀장이 Orgnization 팀 계정 및 프로젝트 초기화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 txBox="1"/>
          <p:nvPr/>
        </p:nvSpPr>
        <p:spPr>
          <a:xfrm>
            <a:off x="358325" y="689225"/>
            <a:ext cx="85029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(5) 팀장은 노트북에서 비어있는 README.md 파일을 만들고 팀 프로젝트에 push한다.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</p:txBody>
      </p:sp>
      <p:pic>
        <p:nvPicPr>
          <p:cNvPr id="326" name="Google Shape;3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202625"/>
            <a:ext cx="6972301" cy="418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28" name="Google Shape;3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41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/>
        </p:nvSpPr>
        <p:spPr>
          <a:xfrm>
            <a:off x="150" y="982200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팀 협업 실습2: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1334550" y="19448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37" name="Google Shape;337;p42"/>
          <p:cNvSpPr txBox="1"/>
          <p:nvPr/>
        </p:nvSpPr>
        <p:spPr>
          <a:xfrm>
            <a:off x="0" y="16817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팀 프로젝트의 README.md에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각자 이름적어서 Pull-Request 제출하기 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0" y="3472200"/>
            <a:ext cx="9144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* 주의 pull request 게시판에서 merge버튼 누르기 금지!!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339" name="Google Shape;33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팀 프로젝트의 README.md에 각자 이름적어서 Pull-Request 제출하기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3"/>
          <p:cNvSpPr txBox="1"/>
          <p:nvPr/>
        </p:nvSpPr>
        <p:spPr>
          <a:xfrm>
            <a:off x="983675" y="1551875"/>
            <a:ext cx="70656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(6) 팀 프로젝트에 최초 push가 마무리 되면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    팀장 포함 해서 각 팀멤버들은 각자 개인계정으로 fork를 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E06666"/>
                </a:solidFill>
              </a:rPr>
              <a:t>* 미션 확인 1: 팀프로젝트에 fork 개수가 팀원수 3명임을 확인받기</a:t>
            </a:r>
            <a:endParaRPr b="1" sz="17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(7) 팀장 포함해서 각자 노트북에 fork한 프로젝트 git clone 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43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실습준비: Rebase 실습할 </a:t>
            </a:r>
            <a:r>
              <a:rPr b="1" lang="ko" sz="1800">
                <a:solidFill>
                  <a:srgbClr val="E06666"/>
                </a:solidFill>
              </a:rPr>
              <a:t>GitHub 저장소 clone 후 세팅</a:t>
            </a:r>
            <a:endParaRPr b="1" sz="1800">
              <a:solidFill>
                <a:srgbClr val="E06666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7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825" y="495875"/>
            <a:ext cx="6875024" cy="4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팀 프로젝트의 README.md에 각자 이름적어서 Pull-Request 제출하기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4"/>
          <p:cNvSpPr txBox="1"/>
          <p:nvPr/>
        </p:nvSpPr>
        <p:spPr>
          <a:xfrm>
            <a:off x="1039200" y="1451400"/>
            <a:ext cx="70656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(8) 각자 해당 프로젝트안의 README.md 파일에 이름을 적고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    commit을 만들어서 Pull-Request를 팀프로젝트에 제출한다.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E06666"/>
                </a:solidFill>
              </a:rPr>
              <a:t>* 미션 확인 2: pull request 게시판 숫자 3 나올시 검사맡기</a:t>
            </a:r>
            <a:endParaRPr b="1" sz="17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E06666"/>
                </a:solidFill>
              </a:rPr>
              <a:t>* 주의: pull request 게시판에서 merge버튼 누르기 금지!!</a:t>
            </a:r>
            <a:endParaRPr b="1" sz="17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</p:txBody>
      </p:sp>
      <p:sp>
        <p:nvSpPr>
          <p:cNvPr id="358" name="Google Shape;358;p44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44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/>
        </p:nvSpPr>
        <p:spPr>
          <a:xfrm>
            <a:off x="150" y="1896600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팀 협업 실습3: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68" name="Google Shape;368;p45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PR 3개</a:t>
            </a:r>
            <a:r>
              <a:rPr b="1" lang="ko" sz="2000">
                <a:solidFill>
                  <a:srgbClr val="666666"/>
                </a:solidFill>
              </a:rPr>
              <a:t>(팀원수)</a:t>
            </a:r>
            <a:r>
              <a:rPr b="1" lang="ko" sz="3000">
                <a:solidFill>
                  <a:srgbClr val="666666"/>
                </a:solidFill>
              </a:rPr>
              <a:t> 검사받은 후  merge하기 &amp;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회색버튼</a:t>
            </a:r>
            <a:r>
              <a:rPr b="1" lang="ko" sz="3000">
                <a:solidFill>
                  <a:srgbClr val="666666"/>
                </a:solidFill>
              </a:rPr>
              <a:t>된 Merge버튼 </a:t>
            </a:r>
            <a:r>
              <a:rPr b="1" lang="ko" sz="3000">
                <a:solidFill>
                  <a:srgbClr val="6AA84F"/>
                </a:solidFill>
              </a:rPr>
              <a:t>초록색</a:t>
            </a:r>
            <a:r>
              <a:rPr b="1" lang="ko" sz="3000">
                <a:solidFill>
                  <a:srgbClr val="666666"/>
                </a:solidFill>
              </a:rPr>
              <a:t>만들기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369" name="Google Shape;36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실습3: PR 3개(팀원수) 검사받은 후  merge하기 &amp;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999999"/>
                </a:solidFill>
              </a:rPr>
              <a:t>회색버튼</a:t>
            </a:r>
            <a:r>
              <a:rPr b="1" lang="ko" sz="1800">
                <a:solidFill>
                  <a:srgbClr val="666666"/>
                </a:solidFill>
              </a:rPr>
              <a:t>된 Merge버튼 </a:t>
            </a:r>
            <a:r>
              <a:rPr b="1" lang="ko" sz="1800">
                <a:solidFill>
                  <a:srgbClr val="6AA84F"/>
                </a:solidFill>
              </a:rPr>
              <a:t>초록색</a:t>
            </a:r>
            <a:r>
              <a:rPr b="1" lang="ko" sz="1800">
                <a:solidFill>
                  <a:srgbClr val="666666"/>
                </a:solidFill>
              </a:rPr>
              <a:t>만들기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6"/>
          <p:cNvSpPr txBox="1"/>
          <p:nvPr/>
        </p:nvSpPr>
        <p:spPr>
          <a:xfrm>
            <a:off x="1039200" y="1832400"/>
            <a:ext cx="70656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(9) 강사님께 검사받고 pull request 머지작업진행하기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(10) Merge 버튼 (disable)</a:t>
            </a:r>
            <a:r>
              <a:rPr b="1" lang="ko" sz="1700">
                <a:solidFill>
                  <a:srgbClr val="999999"/>
                </a:solidFill>
              </a:rPr>
              <a:t>회색</a:t>
            </a:r>
            <a:r>
              <a:rPr b="1" lang="ko" sz="1700">
                <a:solidFill>
                  <a:srgbClr val="3C78D8"/>
                </a:solidFill>
              </a:rPr>
              <a:t>을 다시 (enable)</a:t>
            </a:r>
            <a:r>
              <a:rPr b="1" lang="ko" sz="1700">
                <a:solidFill>
                  <a:srgbClr val="6AA84F"/>
                </a:solidFill>
              </a:rPr>
              <a:t>초록색</a:t>
            </a:r>
            <a:r>
              <a:rPr b="1" lang="ko" sz="1700">
                <a:solidFill>
                  <a:srgbClr val="3C78D8"/>
                </a:solidFill>
              </a:rPr>
              <a:t>으로 바꾸기 미션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E06666"/>
                </a:solidFill>
              </a:rPr>
              <a:t>* 힌트: rebase</a:t>
            </a:r>
            <a:endParaRPr b="1" sz="17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78" name="Google Shape;3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46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실습3: PR 3개(팀원수) </a:t>
            </a:r>
            <a:r>
              <a:rPr b="1" lang="ko" sz="1800">
                <a:solidFill>
                  <a:srgbClr val="999999"/>
                </a:solidFill>
              </a:rPr>
              <a:t>회색버튼</a:t>
            </a:r>
            <a:r>
              <a:rPr b="1" lang="ko" sz="1800">
                <a:solidFill>
                  <a:srgbClr val="666666"/>
                </a:solidFill>
              </a:rPr>
              <a:t>된 Merge버튼 </a:t>
            </a:r>
            <a:r>
              <a:rPr b="1" lang="ko" sz="1800">
                <a:solidFill>
                  <a:srgbClr val="6AA84F"/>
                </a:solidFill>
              </a:rPr>
              <a:t>초록색</a:t>
            </a:r>
            <a:r>
              <a:rPr b="1" lang="ko" sz="1800">
                <a:solidFill>
                  <a:srgbClr val="666666"/>
                </a:solidFill>
              </a:rPr>
              <a:t>만들기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86" name="Google Shape;3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88" name="Google Shape;3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600" y="623950"/>
            <a:ext cx="5380146" cy="484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/>
        </p:nvSpPr>
        <p:spPr>
          <a:xfrm>
            <a:off x="150" y="1210800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팀 협업 실습4: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394" name="Google Shape;394;p48"/>
          <p:cNvSpPr txBox="1"/>
          <p:nvPr/>
        </p:nvSpPr>
        <p:spPr>
          <a:xfrm>
            <a:off x="1334550" y="21734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95" name="Google Shape;395;p48"/>
          <p:cNvSpPr txBox="1"/>
          <p:nvPr/>
        </p:nvSpPr>
        <p:spPr>
          <a:xfrm>
            <a:off x="0" y="1910375"/>
            <a:ext cx="91440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666666"/>
                </a:solidFill>
              </a:rPr>
              <a:t>README.md에 팀원 이름리스트 완성후</a:t>
            </a:r>
            <a:endParaRPr b="1" sz="2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666666"/>
                </a:solidFill>
              </a:rPr>
              <a:t>각자 이름옆에 </a:t>
            </a:r>
            <a:r>
              <a:rPr b="1" lang="ko" sz="2000">
                <a:solidFill>
                  <a:srgbClr val="666666"/>
                </a:solidFill>
              </a:rPr>
              <a:t>(사용중인 프로그래밍) </a:t>
            </a:r>
            <a:r>
              <a:rPr b="1" lang="ko" sz="2800">
                <a:solidFill>
                  <a:srgbClr val="666666"/>
                </a:solidFill>
              </a:rPr>
              <a:t>언어명 적기</a:t>
            </a:r>
            <a:endParaRPr b="1" sz="2800">
              <a:solidFill>
                <a:srgbClr val="666666"/>
              </a:solidFill>
            </a:endParaRPr>
          </a:p>
        </p:txBody>
      </p:sp>
      <p:sp>
        <p:nvSpPr>
          <p:cNvPr id="396" name="Google Shape;396;p48"/>
          <p:cNvSpPr txBox="1"/>
          <p:nvPr/>
        </p:nvSpPr>
        <p:spPr>
          <a:xfrm>
            <a:off x="0" y="3167400"/>
            <a:ext cx="91440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* 예시:</a:t>
            </a:r>
            <a:endParaRPr b="1" sz="20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                                               Taeung Song:c</a:t>
            </a:r>
            <a:endParaRPr b="1" sz="20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                                               Younghee Kim:python</a:t>
            </a:r>
            <a:endParaRPr b="1" sz="20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rgbClr val="E06666"/>
                </a:solidFill>
              </a:rPr>
              <a:t>                                                Chulsoo Park:java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98" name="Google Shape;3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48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실습3: PR 3개(팀원수) 검사받은 후  merge하기 &amp;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99999"/>
                </a:solidFill>
              </a:rPr>
              <a:t>회색버튼</a:t>
            </a:r>
            <a:r>
              <a:rPr b="1" lang="ko" sz="1800">
                <a:solidFill>
                  <a:srgbClr val="666666"/>
                </a:solidFill>
              </a:rPr>
              <a:t>된 Merge버튼 </a:t>
            </a:r>
            <a:r>
              <a:rPr b="1" lang="ko" sz="1800">
                <a:solidFill>
                  <a:srgbClr val="6AA84F"/>
                </a:solidFill>
              </a:rPr>
              <a:t>초록색</a:t>
            </a:r>
            <a:r>
              <a:rPr b="1" lang="ko" sz="1800">
                <a:solidFill>
                  <a:srgbClr val="666666"/>
                </a:solidFill>
              </a:rPr>
              <a:t>만들기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406" name="Google Shape;4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/>
          <p:nvPr/>
        </p:nvSpPr>
        <p:spPr>
          <a:xfrm>
            <a:off x="1039200" y="1832400"/>
            <a:ext cx="70656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(11) README.md에 팀원 이름이 완성되었다면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       팀원별 merge순서 바꿔서 README.md의 각자 이름옆에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       각자 본인이 사용 중 인 프로그래밍 언어명 적기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E06666"/>
                </a:solidFill>
              </a:rPr>
              <a:t>예시) 송태웅:c</a:t>
            </a:r>
            <a:endParaRPr b="1" sz="18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E06666"/>
                </a:solidFill>
              </a:rPr>
              <a:t>         김영희:python</a:t>
            </a:r>
            <a:endParaRPr b="1" sz="18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E06666"/>
                </a:solidFill>
              </a:rPr>
              <a:t>         박철수:java</a:t>
            </a:r>
            <a:endParaRPr b="1" sz="18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49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50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0" name="Google Shape;420;p50"/>
          <p:cNvSpPr txBox="1"/>
          <p:nvPr/>
        </p:nvSpPr>
        <p:spPr>
          <a:xfrm>
            <a:off x="0" y="21538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프로젝트 </a:t>
            </a:r>
            <a:r>
              <a:rPr b="1" lang="ko" sz="3000">
                <a:solidFill>
                  <a:srgbClr val="E69138"/>
                </a:solidFill>
              </a:rPr>
              <a:t>협업개발</a:t>
            </a:r>
            <a:r>
              <a:rPr b="1" lang="ko" sz="3000">
                <a:solidFill>
                  <a:srgbClr val="666666"/>
                </a:solidFill>
              </a:rPr>
              <a:t> </a:t>
            </a:r>
            <a:r>
              <a:rPr b="1" lang="ko" sz="3000">
                <a:solidFill>
                  <a:srgbClr val="666666"/>
                </a:solidFill>
              </a:rPr>
              <a:t>도중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Rebase</a:t>
            </a:r>
            <a:r>
              <a:rPr b="1" lang="ko" sz="3000">
                <a:solidFill>
                  <a:srgbClr val="999999"/>
                </a:solidFill>
              </a:rPr>
              <a:t> 가 필요한 상황</a:t>
            </a:r>
            <a:endParaRPr b="1" i="1"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6" name="Google Shape;426;p51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7" name="Google Shape;427;p51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8" name="Google Shape;428;p51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9" name="Google Shape;429;p51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30" name="Google Shape;430;p51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32" name="Google Shape;432;p51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34" name="Google Shape;434;p51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1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436" name="Google Shape;436;p51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3586475" y="1405725"/>
            <a:ext cx="2133600" cy="7752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upstream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439" name="Google Shape;439;p51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0" name="Google Shape;44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1" name="Google Shape;441;p51"/>
          <p:cNvSpPr/>
          <p:nvPr/>
        </p:nvSpPr>
        <p:spPr>
          <a:xfrm>
            <a:off x="6988700" y="1336700"/>
            <a:ext cx="2133600" cy="775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8761D"/>
                </a:solidFill>
              </a:rPr>
              <a:t>origin</a:t>
            </a:r>
            <a:endParaRPr b="1" sz="2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7" name="Google Shape;447;p52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8" name="Google Shape;448;p52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9" name="Google Shape;449;p52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0" name="Google Shape;450;p52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1" name="Google Shape;451;p52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2" name="Google Shape;452;p52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3" name="Google Shape;453;p52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54" name="Google Shape;454;p52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55" name="Google Shape;455;p52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2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457" name="Google Shape;457;p52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58" name="Google Shape;458;p52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59" name="Google Shape;459;p52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0" name="Google Shape;46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6" name="Google Shape;466;p53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7" name="Google Shape;467;p53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9" name="Google Shape;469;p53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0" name="Google Shape;470;p53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2" name="Google Shape;472;p53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73" name="Google Shape;473;p53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74" name="Google Shape;474;p53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3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476" name="Google Shape;476;p53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77" name="Google Shape;477;p53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9" name="Google Shape;47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0" name="Google Shape;480;p53"/>
          <p:cNvSpPr txBox="1"/>
          <p:nvPr/>
        </p:nvSpPr>
        <p:spPr>
          <a:xfrm>
            <a:off x="2523363" y="12266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cxnSp>
        <p:nvCxnSpPr>
          <p:cNvPr id="481" name="Google Shape;481;p53"/>
          <p:cNvCxnSpPr/>
          <p:nvPr/>
        </p:nvCxnSpPr>
        <p:spPr>
          <a:xfrm rot="10800000">
            <a:off x="2385550" y="1734425"/>
            <a:ext cx="12777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53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83" name="Google Shape;483;p53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84" name="Google Shape;484;p53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Rebase 집중 실습1: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95" name="Google Shape;95;p18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가장 오래된 역사 부터 두번째 commit 이후에 새로운 커밋 commit 3개 넣기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91" name="Google Shape;491;p54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92" name="Google Shape;492;p54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94" name="Google Shape;494;p54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8" name="Google Shape;498;p54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9" name="Google Shape;499;p54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4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501" name="Google Shape;501;p54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03" name="Google Shape;503;p54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04" name="Google Shape;50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05" name="Google Shape;505;p54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06" name="Google Shape;506;p54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07" name="Google Shape;507;p54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08" name="Google Shape;508;p54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09" name="Google Shape;509;p54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10" name="Google Shape;510;p54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11" name="Google Shape;511;p54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512" name="Google Shape;512;p54"/>
          <p:cNvCxnSpPr/>
          <p:nvPr/>
        </p:nvCxnSpPr>
        <p:spPr>
          <a:xfrm>
            <a:off x="2134250" y="2197950"/>
            <a:ext cx="0" cy="1130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54"/>
          <p:cNvSpPr txBox="1"/>
          <p:nvPr/>
        </p:nvSpPr>
        <p:spPr>
          <a:xfrm>
            <a:off x="1814700" y="3364113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clone</a:t>
            </a:r>
            <a:endParaRPr b="1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5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19" name="Google Shape;519;p55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20" name="Google Shape;520;p55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21" name="Google Shape;521;p55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22" name="Google Shape;522;p55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23" name="Google Shape;523;p55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24" name="Google Shape;524;p55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25" name="Google Shape;525;p55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26" name="Google Shape;526;p55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27" name="Google Shape;527;p55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5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529" name="Google Shape;529;p55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30" name="Google Shape;530;p55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31" name="Google Shape;531;p55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2" name="Google Shape;53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33" name="Google Shape;533;p55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4" name="Google Shape;534;p55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5" name="Google Shape;535;p55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6" name="Google Shape;536;p55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7" name="Google Shape;537;p55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8" name="Google Shape;538;p55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9" name="Google Shape;539;p55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0" name="Google Shape;540;p55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41" name="Google Shape;541;p55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6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7" name="Google Shape;547;p56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8" name="Google Shape;548;p56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9" name="Google Shape;549;p56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50" name="Google Shape;550;p56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51" name="Google Shape;551;p56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52" name="Google Shape;552;p56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53" name="Google Shape;553;p56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54" name="Google Shape;554;p56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55" name="Google Shape;555;p56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6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557" name="Google Shape;557;p56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58" name="Google Shape;558;p56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60" name="Google Shape;56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1" name="Google Shape;561;p56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62" name="Google Shape;562;p56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63" name="Google Shape;563;p56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64" name="Google Shape;564;p56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65" name="Google Shape;565;p56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66" name="Google Shape;566;p56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67" name="Google Shape;567;p56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68" name="Google Shape;568;p56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569" name="Google Shape;569;p56"/>
          <p:cNvCxnSpPr/>
          <p:nvPr/>
        </p:nvCxnSpPr>
        <p:spPr>
          <a:xfrm rot="10800000">
            <a:off x="283100" y="2197950"/>
            <a:ext cx="0" cy="1224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56"/>
          <p:cNvSpPr txBox="1"/>
          <p:nvPr/>
        </p:nvSpPr>
        <p:spPr>
          <a:xfrm>
            <a:off x="0" y="1820463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push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571" name="Google Shape;571;p56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72" name="Google Shape;572;p56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73" name="Google Shape;573;p56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79" name="Google Shape;579;p57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0" name="Google Shape;580;p57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1" name="Google Shape;581;p57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2" name="Google Shape;582;p57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3" name="Google Shape;583;p57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4" name="Google Shape;584;p57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5" name="Google Shape;585;p57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86" name="Google Shape;586;p57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87" name="Google Shape;587;p57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7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589" name="Google Shape;589;p57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90" name="Google Shape;590;p57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91" name="Google Shape;591;p57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2" name="Google Shape;59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3" name="Google Shape;593;p57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4" name="Google Shape;594;p57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5" name="Google Shape;595;p57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6" name="Google Shape;596;p57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7" name="Google Shape;597;p57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8" name="Google Shape;598;p57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9" name="Google Shape;599;p57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00" name="Google Shape;600;p57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01" name="Google Shape;601;p57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03" name="Google Shape;603;p57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04" name="Google Shape;604;p57"/>
          <p:cNvSpPr txBox="1"/>
          <p:nvPr/>
        </p:nvSpPr>
        <p:spPr>
          <a:xfrm>
            <a:off x="2562288" y="1226613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PR</a:t>
            </a:r>
            <a:endParaRPr b="1" sz="2000">
              <a:solidFill>
                <a:srgbClr val="9900FF"/>
              </a:solidFill>
            </a:endParaRPr>
          </a:p>
        </p:txBody>
      </p:sp>
      <p:cxnSp>
        <p:nvCxnSpPr>
          <p:cNvPr id="605" name="Google Shape;605;p57"/>
          <p:cNvCxnSpPr/>
          <p:nvPr/>
        </p:nvCxnSpPr>
        <p:spPr>
          <a:xfrm>
            <a:off x="2123200" y="971875"/>
            <a:ext cx="1659600" cy="14952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57"/>
          <p:cNvSpPr/>
          <p:nvPr/>
        </p:nvSpPr>
        <p:spPr>
          <a:xfrm>
            <a:off x="4572000" y="3420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07" name="Google Shape;607;p57"/>
          <p:cNvSpPr/>
          <p:nvPr/>
        </p:nvSpPr>
        <p:spPr>
          <a:xfrm>
            <a:off x="4572000" y="3039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8"/>
          <p:cNvSpPr/>
          <p:nvPr/>
        </p:nvSpPr>
        <p:spPr>
          <a:xfrm>
            <a:off x="3872575" y="403700"/>
            <a:ext cx="1614900" cy="8823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8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4" name="Google Shape;614;p58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5" name="Google Shape;615;p58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6" name="Google Shape;616;p58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7" name="Google Shape;617;p58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8" name="Google Shape;618;p58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9" name="Google Shape;619;p58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20" name="Google Shape;620;p58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21" name="Google Shape;621;p58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8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623" name="Google Shape;623;p58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24" name="Google Shape;624;p58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25" name="Google Shape;625;p58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6" name="Google Shape;62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7" name="Google Shape;627;p58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8" name="Google Shape;628;p58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9" name="Google Shape;629;p58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0" name="Google Shape;630;p58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1" name="Google Shape;631;p58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2" name="Google Shape;632;p58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3" name="Google Shape;633;p58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34" name="Google Shape;634;p58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35" name="Google Shape;635;p58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36" name="Google Shape;636;p58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37" name="Google Shape;637;p58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8" name="Google Shape;638;p58"/>
          <p:cNvSpPr/>
          <p:nvPr/>
        </p:nvSpPr>
        <p:spPr>
          <a:xfrm>
            <a:off x="4572000" y="3420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39" name="Google Shape;639;p58"/>
          <p:cNvSpPr/>
          <p:nvPr/>
        </p:nvSpPr>
        <p:spPr>
          <a:xfrm>
            <a:off x="4572000" y="3039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640" name="Google Shape;640;p58"/>
          <p:cNvCxnSpPr/>
          <p:nvPr/>
        </p:nvCxnSpPr>
        <p:spPr>
          <a:xfrm flipH="1" rot="10800000">
            <a:off x="5232425" y="1010025"/>
            <a:ext cx="41400" cy="24126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1" name="Google Shape;641;p58"/>
          <p:cNvSpPr txBox="1"/>
          <p:nvPr/>
        </p:nvSpPr>
        <p:spPr>
          <a:xfrm>
            <a:off x="5432938" y="817788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Merge</a:t>
            </a:r>
            <a:endParaRPr b="1" sz="2000">
              <a:solidFill>
                <a:srgbClr val="E69138"/>
              </a:solidFill>
            </a:endParaRPr>
          </a:p>
        </p:txBody>
      </p:sp>
      <p:sp>
        <p:nvSpPr>
          <p:cNvPr id="642" name="Google Shape;642;p58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3" name="Google Shape;643;p58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44" name="Google Shape;644;p58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9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0" name="Google Shape;650;p59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1" name="Google Shape;651;p59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2" name="Google Shape;652;p59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3" name="Google Shape;653;p59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4" name="Google Shape;654;p59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5" name="Google Shape;655;p59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6" name="Google Shape;656;p59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7" name="Google Shape;657;p59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8" name="Google Shape;658;p59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9" name="Google Shape;659;p59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60" name="Google Shape;660;p59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61" name="Google Shape;661;p59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62" name="Google Shape;662;p59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63" name="Google Shape;663;p59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666" name="Google Shape;666;p59"/>
          <p:cNvCxnSpPr>
            <a:stCxn id="665" idx="3"/>
            <a:endCxn id="649" idx="3"/>
          </p:cNvCxnSpPr>
          <p:nvPr/>
        </p:nvCxnSpPr>
        <p:spPr>
          <a:xfrm>
            <a:off x="5273825" y="629025"/>
            <a:ext cx="600" cy="1524000"/>
          </a:xfrm>
          <a:prstGeom prst="bentConnector3">
            <a:avLst>
              <a:gd fmla="val 396875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59"/>
          <p:cNvCxnSpPr/>
          <p:nvPr/>
        </p:nvCxnSpPr>
        <p:spPr>
          <a:xfrm flipH="1" rot="5400000">
            <a:off x="5210725" y="1607275"/>
            <a:ext cx="2242800" cy="1629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68" name="Google Shape;668;p59"/>
          <p:cNvSpPr txBox="1"/>
          <p:nvPr/>
        </p:nvSpPr>
        <p:spPr>
          <a:xfrm>
            <a:off x="3982462" y="3205838"/>
            <a:ext cx="3778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Rebase 필요 !</a:t>
            </a:r>
            <a:endParaRPr b="1" sz="20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(최신역사로 베이스 업데이트)</a:t>
            </a:r>
            <a:endParaRPr b="1" sz="1500">
              <a:solidFill>
                <a:srgbClr val="999999"/>
              </a:solidFill>
            </a:endParaRPr>
          </a:p>
        </p:txBody>
      </p:sp>
      <p:sp>
        <p:nvSpPr>
          <p:cNvPr id="669" name="Google Shape;669;p59"/>
          <p:cNvSpPr/>
          <p:nvPr/>
        </p:nvSpPr>
        <p:spPr>
          <a:xfrm>
            <a:off x="7167550" y="3544800"/>
            <a:ext cx="1584900" cy="119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0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6" name="Google Shape;676;p60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7" name="Google Shape;677;p60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8" name="Google Shape;678;p60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9" name="Google Shape;679;p60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0" name="Google Shape;680;p60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1" name="Google Shape;681;p60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2" name="Google Shape;682;p60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3" name="Google Shape;683;p60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4" name="Google Shape;684;p60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5" name="Google Shape;685;p60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6" name="Google Shape;686;p60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7" name="Google Shape;687;p60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9" name="Google Shape;689;p60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692" name="Google Shape;692;p60"/>
          <p:cNvCxnSpPr/>
          <p:nvPr/>
        </p:nvCxnSpPr>
        <p:spPr>
          <a:xfrm>
            <a:off x="5532250" y="882175"/>
            <a:ext cx="308700" cy="22887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60"/>
          <p:cNvSpPr txBox="1"/>
          <p:nvPr/>
        </p:nvSpPr>
        <p:spPr>
          <a:xfrm>
            <a:off x="5521350" y="3085198"/>
            <a:ext cx="747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fetch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694" name="Google Shape;694;p60"/>
          <p:cNvSpPr/>
          <p:nvPr/>
        </p:nvSpPr>
        <p:spPr>
          <a:xfrm>
            <a:off x="5220350" y="4010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95" name="Google Shape;695;p60"/>
          <p:cNvSpPr/>
          <p:nvPr/>
        </p:nvSpPr>
        <p:spPr>
          <a:xfrm>
            <a:off x="5220350" y="3629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96" name="Google Shape;696;p60"/>
          <p:cNvSpPr/>
          <p:nvPr/>
        </p:nvSpPr>
        <p:spPr>
          <a:xfrm>
            <a:off x="5048450" y="3512625"/>
            <a:ext cx="1584900" cy="10029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1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3" name="Google Shape;703;p61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4" name="Google Shape;704;p61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5" name="Google Shape;705;p61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6" name="Google Shape;706;p61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7" name="Google Shape;707;p61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8" name="Google Shape;708;p61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9" name="Google Shape;709;p61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0" name="Google Shape;710;p61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1" name="Google Shape;711;p61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2" name="Google Shape;712;p61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14" name="Google Shape;714;p61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17" name="Google Shape;717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18" name="Google Shape;718;p61"/>
          <p:cNvSpPr txBox="1"/>
          <p:nvPr/>
        </p:nvSpPr>
        <p:spPr>
          <a:xfrm>
            <a:off x="6294800" y="1895700"/>
            <a:ext cx="826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rebase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(1단계)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719" name="Google Shape;719;p61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0" name="Google Shape;720;p61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1" name="Google Shape;721;p61"/>
          <p:cNvSpPr/>
          <p:nvPr/>
        </p:nvSpPr>
        <p:spPr>
          <a:xfrm>
            <a:off x="5220350" y="4010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22" name="Google Shape;722;p61"/>
          <p:cNvSpPr/>
          <p:nvPr/>
        </p:nvSpPr>
        <p:spPr>
          <a:xfrm>
            <a:off x="5220350" y="3629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23" name="Google Shape;723;p61"/>
          <p:cNvSpPr/>
          <p:nvPr/>
        </p:nvSpPr>
        <p:spPr>
          <a:xfrm>
            <a:off x="5048450" y="3512625"/>
            <a:ext cx="1584900" cy="10029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2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9" name="Google Shape;729;p62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0" name="Google Shape;730;p62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1" name="Google Shape;731;p62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2" name="Google Shape;732;p62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3" name="Google Shape;733;p62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4" name="Google Shape;734;p62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5" name="Google Shape;735;p62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6" name="Google Shape;736;p62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7" name="Google Shape;737;p62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3377050" y="36972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3377050" y="33162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42" name="Google Shape;742;p62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43" name="Google Shape;743;p62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44" name="Google Shape;744;p62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45" name="Google Shape;74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746" name="Google Shape;746;p62"/>
          <p:cNvCxnSpPr>
            <a:stCxn id="737" idx="0"/>
            <a:endCxn id="739" idx="0"/>
          </p:cNvCxnSpPr>
          <p:nvPr/>
        </p:nvCxnSpPr>
        <p:spPr>
          <a:xfrm flipH="1" rot="5400000">
            <a:off x="5848450" y="1465425"/>
            <a:ext cx="260700" cy="3962400"/>
          </a:xfrm>
          <a:prstGeom prst="curvedConnector3">
            <a:avLst>
              <a:gd fmla="val 19136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62"/>
          <p:cNvSpPr txBox="1"/>
          <p:nvPr/>
        </p:nvSpPr>
        <p:spPr>
          <a:xfrm>
            <a:off x="5171300" y="2633650"/>
            <a:ext cx="195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Rewind (되감기)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48" name="Google Shape;748;p62"/>
          <p:cNvSpPr/>
          <p:nvPr/>
        </p:nvSpPr>
        <p:spPr>
          <a:xfrm>
            <a:off x="5220350" y="4010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49" name="Google Shape;749;p62"/>
          <p:cNvSpPr/>
          <p:nvPr/>
        </p:nvSpPr>
        <p:spPr>
          <a:xfrm>
            <a:off x="5220350" y="3629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50" name="Google Shape;750;p62"/>
          <p:cNvSpPr/>
          <p:nvPr/>
        </p:nvSpPr>
        <p:spPr>
          <a:xfrm>
            <a:off x="5048450" y="3512625"/>
            <a:ext cx="1584900" cy="10029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2"/>
          <p:cNvSpPr txBox="1"/>
          <p:nvPr/>
        </p:nvSpPr>
        <p:spPr>
          <a:xfrm>
            <a:off x="6294800" y="1895700"/>
            <a:ext cx="826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rebase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(1단계)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3"/>
          <p:cNvSpPr/>
          <p:nvPr/>
        </p:nvSpPr>
        <p:spPr>
          <a:xfrm>
            <a:off x="5048450" y="3512625"/>
            <a:ext cx="1584900" cy="10029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3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58" name="Google Shape;758;p63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59" name="Google Shape;759;p63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60" name="Google Shape;760;p63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61" name="Google Shape;761;p63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62" name="Google Shape;762;p63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63" name="Google Shape;763;p63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64" name="Google Shape;764;p63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65" name="Google Shape;765;p63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66" name="Google Shape;766;p63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67" name="Google Shape;767;p63"/>
          <p:cNvSpPr/>
          <p:nvPr/>
        </p:nvSpPr>
        <p:spPr>
          <a:xfrm>
            <a:off x="3377050" y="36972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68" name="Google Shape;768;p63"/>
          <p:cNvSpPr/>
          <p:nvPr/>
        </p:nvSpPr>
        <p:spPr>
          <a:xfrm>
            <a:off x="3377050" y="33162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69" name="Google Shape;769;p63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70" name="Google Shape;770;p63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71" name="Google Shape;771;p63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72" name="Google Shape;772;p63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73" name="Google Shape;773;p63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74" name="Google Shape;77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775" name="Google Shape;775;p63"/>
          <p:cNvCxnSpPr>
            <a:stCxn id="756" idx="0"/>
            <a:endCxn id="776" idx="1"/>
          </p:cNvCxnSpPr>
          <p:nvPr/>
        </p:nvCxnSpPr>
        <p:spPr>
          <a:xfrm rot="-5400000">
            <a:off x="6307400" y="2480625"/>
            <a:ext cx="565500" cy="14985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63"/>
          <p:cNvSpPr txBox="1"/>
          <p:nvPr/>
        </p:nvSpPr>
        <p:spPr>
          <a:xfrm>
            <a:off x="5095100" y="2557450"/>
            <a:ext cx="195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Rebase (베이스 갱신)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78" name="Google Shape;778;p63"/>
          <p:cNvSpPr txBox="1"/>
          <p:nvPr/>
        </p:nvSpPr>
        <p:spPr>
          <a:xfrm>
            <a:off x="6294800" y="1895700"/>
            <a:ext cx="826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rebase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(2단계)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779" name="Google Shape;779;p63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76" name="Google Shape;776;p63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가장 오래된 역사 부터 두번째 commit 이후에 새로운 커밋 commit 3개 넣기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643" y="422075"/>
            <a:ext cx="5204832" cy="5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122325" y="1497900"/>
            <a:ext cx="19092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참고: 지난시간에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fork 받아서 clone했던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git-training 재활용!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9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4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5" name="Google Shape;785;p64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6" name="Google Shape;786;p64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7" name="Google Shape;787;p64"/>
          <p:cNvSpPr/>
          <p:nvPr/>
        </p:nvSpPr>
        <p:spPr>
          <a:xfrm>
            <a:off x="7339450" y="1912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8" name="Google Shape;788;p64"/>
          <p:cNvSpPr/>
          <p:nvPr/>
        </p:nvSpPr>
        <p:spPr>
          <a:xfrm>
            <a:off x="7339450" y="1531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9" name="Google Shape;789;p64"/>
          <p:cNvSpPr/>
          <p:nvPr/>
        </p:nvSpPr>
        <p:spPr>
          <a:xfrm>
            <a:off x="7339450" y="1150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90" name="Google Shape;790;p64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91" name="Google Shape;791;p64"/>
          <p:cNvSpPr/>
          <p:nvPr/>
        </p:nvSpPr>
        <p:spPr>
          <a:xfrm>
            <a:off x="7339450" y="4719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92" name="Google Shape;792;p64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93" name="Google Shape;793;p64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94" name="Google Shape;794;p64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95" name="Google Shape;795;p64"/>
          <p:cNvSpPr/>
          <p:nvPr/>
        </p:nvSpPr>
        <p:spPr>
          <a:xfrm>
            <a:off x="7339450" y="2401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96" name="Google Shape;796;p64"/>
          <p:cNvSpPr/>
          <p:nvPr/>
        </p:nvSpPr>
        <p:spPr>
          <a:xfrm>
            <a:off x="7339450" y="7694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97" name="Google Shape;797;p64"/>
          <p:cNvSpPr/>
          <p:nvPr/>
        </p:nvSpPr>
        <p:spPr>
          <a:xfrm>
            <a:off x="7339450" y="3884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99" name="Google Shape;799;p64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00" name="Google Shape;800;p64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01" name="Google Shape;801;p64"/>
          <p:cNvSpPr/>
          <p:nvPr/>
        </p:nvSpPr>
        <p:spPr>
          <a:xfrm>
            <a:off x="7339450" y="3544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02" name="Google Shape;802;p64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03" name="Google Shape;803;p64"/>
          <p:cNvSpPr/>
          <p:nvPr/>
        </p:nvSpPr>
        <p:spPr>
          <a:xfrm>
            <a:off x="7205675" y="3133725"/>
            <a:ext cx="1528800" cy="195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05" name="Google Shape;805;p64"/>
          <p:cNvSpPr txBox="1"/>
          <p:nvPr/>
        </p:nvSpPr>
        <p:spPr>
          <a:xfrm>
            <a:off x="6294800" y="1895700"/>
            <a:ext cx="826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rebase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(3단계)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11" name="Google Shape;811;p65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12" name="Google Shape;812;p65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14" name="Google Shape;814;p65"/>
          <p:cNvSpPr/>
          <p:nvPr/>
        </p:nvSpPr>
        <p:spPr>
          <a:xfrm>
            <a:off x="7339450" y="3621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15" name="Google Shape;815;p65"/>
          <p:cNvSpPr/>
          <p:nvPr/>
        </p:nvSpPr>
        <p:spPr>
          <a:xfrm>
            <a:off x="7339450" y="3240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16" name="Google Shape;816;p65"/>
          <p:cNvSpPr/>
          <p:nvPr/>
        </p:nvSpPr>
        <p:spPr>
          <a:xfrm>
            <a:off x="7339450" y="693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17" name="Google Shape;817;p65"/>
          <p:cNvSpPr/>
          <p:nvPr/>
        </p:nvSpPr>
        <p:spPr>
          <a:xfrm>
            <a:off x="7339450" y="312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18" name="Google Shape;818;p65"/>
          <p:cNvSpPr txBox="1"/>
          <p:nvPr/>
        </p:nvSpPr>
        <p:spPr>
          <a:xfrm>
            <a:off x="6509650" y="-569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19" name="Google Shape;819;p65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20" name="Google Shape;820;p65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21" name="Google Shape;821;p65"/>
          <p:cNvSpPr/>
          <p:nvPr/>
        </p:nvSpPr>
        <p:spPr>
          <a:xfrm>
            <a:off x="7339450" y="4383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22" name="Google Shape;822;p65"/>
          <p:cNvSpPr/>
          <p:nvPr/>
        </p:nvSpPr>
        <p:spPr>
          <a:xfrm>
            <a:off x="7339450" y="4002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823" name="Google Shape;823;p65"/>
          <p:cNvCxnSpPr/>
          <p:nvPr/>
        </p:nvCxnSpPr>
        <p:spPr>
          <a:xfrm rot="10800000">
            <a:off x="6988700" y="2274150"/>
            <a:ext cx="0" cy="1224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65"/>
          <p:cNvSpPr txBox="1"/>
          <p:nvPr/>
        </p:nvSpPr>
        <p:spPr>
          <a:xfrm>
            <a:off x="6561050" y="1734638"/>
            <a:ext cx="1008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force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push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825" name="Google Shape;825;p65"/>
          <p:cNvSpPr/>
          <p:nvPr/>
        </p:nvSpPr>
        <p:spPr>
          <a:xfrm>
            <a:off x="7879725" y="48094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5"/>
          <p:cNvSpPr/>
          <p:nvPr/>
        </p:nvSpPr>
        <p:spPr>
          <a:xfrm>
            <a:off x="7879725" y="49618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5"/>
          <p:cNvSpPr/>
          <p:nvPr/>
        </p:nvSpPr>
        <p:spPr>
          <a:xfrm>
            <a:off x="7339450" y="2598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28" name="Google Shape;828;p65"/>
          <p:cNvSpPr/>
          <p:nvPr/>
        </p:nvSpPr>
        <p:spPr>
          <a:xfrm>
            <a:off x="7339450" y="2217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29" name="Google Shape;829;p65"/>
          <p:cNvSpPr/>
          <p:nvPr/>
        </p:nvSpPr>
        <p:spPr>
          <a:xfrm>
            <a:off x="7339450" y="1836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30" name="Google Shape;830;p65"/>
          <p:cNvSpPr/>
          <p:nvPr/>
        </p:nvSpPr>
        <p:spPr>
          <a:xfrm>
            <a:off x="7339450" y="1455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31" name="Google Shape;831;p65"/>
          <p:cNvSpPr/>
          <p:nvPr/>
        </p:nvSpPr>
        <p:spPr>
          <a:xfrm>
            <a:off x="7339450" y="1074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32" name="Google Shape;832;p65"/>
          <p:cNvSpPr/>
          <p:nvPr/>
        </p:nvSpPr>
        <p:spPr>
          <a:xfrm>
            <a:off x="7195600" y="995375"/>
            <a:ext cx="1528800" cy="199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39" name="Google Shape;839;p66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40" name="Google Shape;840;p66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41" name="Google Shape;841;p66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42" name="Google Shape;842;p66"/>
          <p:cNvSpPr/>
          <p:nvPr/>
        </p:nvSpPr>
        <p:spPr>
          <a:xfrm>
            <a:off x="7339450" y="3621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43" name="Google Shape;843;p66"/>
          <p:cNvSpPr/>
          <p:nvPr/>
        </p:nvSpPr>
        <p:spPr>
          <a:xfrm>
            <a:off x="7339450" y="3240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44" name="Google Shape;844;p66"/>
          <p:cNvSpPr/>
          <p:nvPr/>
        </p:nvSpPr>
        <p:spPr>
          <a:xfrm>
            <a:off x="7339450" y="693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45" name="Google Shape;845;p66"/>
          <p:cNvSpPr/>
          <p:nvPr/>
        </p:nvSpPr>
        <p:spPr>
          <a:xfrm>
            <a:off x="7339450" y="312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46" name="Google Shape;846;p66"/>
          <p:cNvSpPr txBox="1"/>
          <p:nvPr/>
        </p:nvSpPr>
        <p:spPr>
          <a:xfrm>
            <a:off x="6509650" y="-569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47" name="Google Shape;847;p66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48" name="Google Shape;848;p66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49" name="Google Shape;849;p66"/>
          <p:cNvSpPr/>
          <p:nvPr/>
        </p:nvSpPr>
        <p:spPr>
          <a:xfrm>
            <a:off x="7339450" y="4383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50" name="Google Shape;850;p66"/>
          <p:cNvSpPr/>
          <p:nvPr/>
        </p:nvSpPr>
        <p:spPr>
          <a:xfrm>
            <a:off x="7339450" y="4002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51" name="Google Shape;851;p66"/>
          <p:cNvSpPr/>
          <p:nvPr/>
        </p:nvSpPr>
        <p:spPr>
          <a:xfrm>
            <a:off x="7879725" y="48094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6"/>
          <p:cNvSpPr/>
          <p:nvPr/>
        </p:nvSpPr>
        <p:spPr>
          <a:xfrm>
            <a:off x="7879725" y="49618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6"/>
          <p:cNvSpPr/>
          <p:nvPr/>
        </p:nvSpPr>
        <p:spPr>
          <a:xfrm>
            <a:off x="7339450" y="2598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54" name="Google Shape;854;p66"/>
          <p:cNvSpPr/>
          <p:nvPr/>
        </p:nvSpPr>
        <p:spPr>
          <a:xfrm>
            <a:off x="7339450" y="2217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55" name="Google Shape;855;p66"/>
          <p:cNvSpPr/>
          <p:nvPr/>
        </p:nvSpPr>
        <p:spPr>
          <a:xfrm>
            <a:off x="7339450" y="1836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56" name="Google Shape;856;p66"/>
          <p:cNvSpPr/>
          <p:nvPr/>
        </p:nvSpPr>
        <p:spPr>
          <a:xfrm>
            <a:off x="7339450" y="1455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57" name="Google Shape;857;p66"/>
          <p:cNvSpPr/>
          <p:nvPr/>
        </p:nvSpPr>
        <p:spPr>
          <a:xfrm>
            <a:off x="7339450" y="1074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58" name="Google Shape;858;p66"/>
          <p:cNvSpPr/>
          <p:nvPr/>
        </p:nvSpPr>
        <p:spPr>
          <a:xfrm>
            <a:off x="7195600" y="995375"/>
            <a:ext cx="1528800" cy="199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6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6"/>
          <p:cNvSpPr txBox="1"/>
          <p:nvPr/>
        </p:nvSpPr>
        <p:spPr>
          <a:xfrm>
            <a:off x="2563602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861" name="Google Shape;861;p66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62" name="Google Shape;862;p66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863" name="Google Shape;863;p66"/>
          <p:cNvCxnSpPr/>
          <p:nvPr/>
        </p:nvCxnSpPr>
        <p:spPr>
          <a:xfrm flipH="1">
            <a:off x="4650250" y="672850"/>
            <a:ext cx="2377200" cy="2676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4" name="Google Shape;864;p66"/>
          <p:cNvSpPr txBox="1"/>
          <p:nvPr/>
        </p:nvSpPr>
        <p:spPr>
          <a:xfrm>
            <a:off x="5580763" y="1988614"/>
            <a:ext cx="10089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PR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자동 갱신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65" name="Google Shape;86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1" name="Google Shape;871;p67"/>
          <p:cNvSpPr txBox="1"/>
          <p:nvPr/>
        </p:nvSpPr>
        <p:spPr>
          <a:xfrm>
            <a:off x="150" y="511250"/>
            <a:ext cx="9144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협업 중 </a:t>
            </a:r>
            <a:r>
              <a:rPr b="1" lang="ko" sz="2000">
                <a:solidFill>
                  <a:srgbClr val="E06666"/>
                </a:solidFill>
              </a:rPr>
              <a:t>Rebase</a:t>
            </a:r>
            <a:r>
              <a:rPr b="1" lang="ko" sz="2000">
                <a:solidFill>
                  <a:srgbClr val="666666"/>
                </a:solidFill>
              </a:rPr>
              <a:t> 작업</a:t>
            </a:r>
            <a:endParaRPr b="1" sz="2000">
              <a:solidFill>
                <a:srgbClr val="666666"/>
              </a:solidFill>
            </a:endParaRPr>
          </a:p>
        </p:txBody>
      </p:sp>
      <p:pic>
        <p:nvPicPr>
          <p:cNvPr id="872" name="Google Shape;8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0" y="501700"/>
            <a:ext cx="8706801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8" name="Google Shape;878;p68"/>
          <p:cNvSpPr txBox="1"/>
          <p:nvPr/>
        </p:nvSpPr>
        <p:spPr>
          <a:xfrm>
            <a:off x="150" y="511250"/>
            <a:ext cx="9144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협업 중 </a:t>
            </a:r>
            <a:r>
              <a:rPr b="1" lang="ko" sz="2000">
                <a:solidFill>
                  <a:srgbClr val="E06666"/>
                </a:solidFill>
              </a:rPr>
              <a:t>Rebase</a:t>
            </a:r>
            <a:r>
              <a:rPr b="1" lang="ko" sz="2000">
                <a:solidFill>
                  <a:srgbClr val="666666"/>
                </a:solidFill>
              </a:rPr>
              <a:t> 작업</a:t>
            </a:r>
            <a:endParaRPr b="1" sz="2000">
              <a:solidFill>
                <a:srgbClr val="666666"/>
              </a:solidFill>
            </a:endParaRPr>
          </a:p>
        </p:txBody>
      </p:sp>
      <p:pic>
        <p:nvPicPr>
          <p:cNvPr id="879" name="Google Shape;8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0" y="501700"/>
            <a:ext cx="8706801" cy="46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8"/>
          <p:cNvSpPr/>
          <p:nvPr/>
        </p:nvSpPr>
        <p:spPr>
          <a:xfrm>
            <a:off x="2593850" y="3021875"/>
            <a:ext cx="19104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8"/>
          <p:cNvSpPr/>
          <p:nvPr/>
        </p:nvSpPr>
        <p:spPr>
          <a:xfrm>
            <a:off x="3293100" y="3780775"/>
            <a:ext cx="16719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/>
          <p:nvPr/>
        </p:nvSpPr>
        <p:spPr>
          <a:xfrm>
            <a:off x="50" y="1161175"/>
            <a:ext cx="91440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666666"/>
                </a:solidFill>
              </a:rPr>
              <a:t>아주 </a:t>
            </a:r>
            <a:r>
              <a:rPr b="1" lang="ko" sz="2300">
                <a:solidFill>
                  <a:srgbClr val="E06666"/>
                </a:solidFill>
              </a:rPr>
              <a:t>미시적</a:t>
            </a:r>
            <a:r>
              <a:rPr b="1" lang="ko" sz="2300">
                <a:solidFill>
                  <a:srgbClr val="666666"/>
                </a:solidFill>
              </a:rPr>
              <a:t>인 관점에서 보는</a:t>
            </a:r>
            <a:endParaRPr b="1" sz="3600">
              <a:solidFill>
                <a:srgbClr val="66666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rPr b="1" i="0" lang="ko" sz="3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오픈소스 </a:t>
            </a:r>
            <a:r>
              <a:rPr b="1" lang="ko" sz="3400">
                <a:solidFill>
                  <a:srgbClr val="6AA84F"/>
                </a:solidFill>
              </a:rPr>
              <a:t>협업</a:t>
            </a:r>
            <a:r>
              <a:rPr b="1" lang="ko" sz="3400">
                <a:solidFill>
                  <a:srgbClr val="666666"/>
                </a:solidFill>
              </a:rPr>
              <a:t>개발과정</a:t>
            </a:r>
            <a:endParaRPr b="1" sz="3400">
              <a:solidFill>
                <a:srgbClr val="666666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666666"/>
              </a:solidFill>
            </a:endParaRPr>
          </a:p>
        </p:txBody>
      </p:sp>
      <p:sp>
        <p:nvSpPr>
          <p:cNvPr id="887" name="Google Shape;887;p69"/>
          <p:cNvSpPr txBox="1"/>
          <p:nvPr/>
        </p:nvSpPr>
        <p:spPr>
          <a:xfrm>
            <a:off x="145" y="3301575"/>
            <a:ext cx="9144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B7B7B7"/>
                </a:solidFill>
              </a:rPr>
              <a:t>Opensource Contribution</a:t>
            </a:r>
            <a:endParaRPr b="1" sz="1800">
              <a:solidFill>
                <a:srgbClr val="B7B7B7"/>
              </a:solidFill>
            </a:endParaRPr>
          </a:p>
        </p:txBody>
      </p:sp>
      <p:sp>
        <p:nvSpPr>
          <p:cNvPr id="888" name="Google Shape;88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0"/>
          <p:cNvSpPr txBox="1"/>
          <p:nvPr/>
        </p:nvSpPr>
        <p:spPr>
          <a:xfrm>
            <a:off x="1658880" y="2030751"/>
            <a:ext cx="60642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오픈소스 프로젝트는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CC9900"/>
                </a:solidFill>
                <a:latin typeface="Arial"/>
                <a:ea typeface="Arial"/>
                <a:cs typeface="Arial"/>
                <a:sym typeface="Arial"/>
              </a:rPr>
              <a:t>어떻게 개발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 이루어 질까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1"/>
          <p:cNvSpPr txBox="1"/>
          <p:nvPr/>
        </p:nvSpPr>
        <p:spPr>
          <a:xfrm>
            <a:off x="517910" y="1824051"/>
            <a:ext cx="82944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각종 오픈소스</a:t>
            </a:r>
            <a:r>
              <a:rPr b="1" lang="ko" sz="20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(OS, framework, lib)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의 기술내용이 아닌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CC9900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b="1" lang="ko" sz="29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 매커니즘</a:t>
            </a:r>
            <a:r>
              <a:rPr b="1" lang="ko" sz="29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(오픈소스 개발방식)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2"/>
          <p:cNvSpPr txBox="1"/>
          <p:nvPr/>
        </p:nvSpPr>
        <p:spPr>
          <a:xfrm>
            <a:off x="1658880" y="2330514"/>
            <a:ext cx="6064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How to develop with </a:t>
            </a:r>
            <a:r>
              <a:rPr b="1" lang="ko" sz="2900" strike="noStrike">
                <a:solidFill>
                  <a:srgbClr val="6600CC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3"/>
          <p:cNvSpPr txBox="1"/>
          <p:nvPr/>
        </p:nvSpPr>
        <p:spPr>
          <a:xfrm>
            <a:off x="1658880" y="2330514"/>
            <a:ext cx="6064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Git은 </a:t>
            </a:r>
            <a:r>
              <a:rPr b="1" lang="ko" sz="2900" strike="noStrike">
                <a:solidFill>
                  <a:srgbClr val="996600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관리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가장 오래된 역사 부터 두번째 commit 이후에 새로운 커밋 commit 3개 넣기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122325" y="1497900"/>
            <a:ext cx="19092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결과 확인하기</a:t>
            </a:r>
            <a:br>
              <a:rPr b="1" lang="ko">
                <a:solidFill>
                  <a:srgbClr val="E06666"/>
                </a:solidFill>
              </a:rPr>
            </a:br>
            <a:r>
              <a:rPr b="1" lang="ko">
                <a:solidFill>
                  <a:srgbClr val="E06666"/>
                </a:solidFill>
              </a:rPr>
              <a:t>(새로운 commit 3개)</a:t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638" y="752801"/>
            <a:ext cx="5368725" cy="419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0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4"/>
          <p:cNvSpPr txBox="1"/>
          <p:nvPr/>
        </p:nvSpPr>
        <p:spPr>
          <a:xfrm>
            <a:off x="1593570" y="2330514"/>
            <a:ext cx="6064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Git은 </a:t>
            </a:r>
            <a:r>
              <a:rPr b="1" lang="ko" sz="2900" strike="noStrike">
                <a:solidFill>
                  <a:srgbClr val="6600CC"/>
                </a:solidFill>
                <a:latin typeface="Arial"/>
                <a:ea typeface="Arial"/>
                <a:cs typeface="Arial"/>
                <a:sym typeface="Arial"/>
              </a:rPr>
              <a:t>Collaboration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Tool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5"/>
          <p:cNvSpPr txBox="1"/>
          <p:nvPr/>
        </p:nvSpPr>
        <p:spPr>
          <a:xfrm>
            <a:off x="1593570" y="2330514"/>
            <a:ext cx="6064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Git의 </a:t>
            </a:r>
            <a:r>
              <a:rPr b="1" lang="ko" sz="2900" strike="noStrike">
                <a:solidFill>
                  <a:srgbClr val="6600CC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? Patch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725" y="82615"/>
            <a:ext cx="6753494" cy="501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76"/>
          <p:cNvCxnSpPr/>
          <p:nvPr/>
        </p:nvCxnSpPr>
        <p:spPr>
          <a:xfrm>
            <a:off x="4345743" y="1291138"/>
            <a:ext cx="746400" cy="120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1" name="Google Shape;931;p76"/>
          <p:cNvCxnSpPr/>
          <p:nvPr/>
        </p:nvCxnSpPr>
        <p:spPr>
          <a:xfrm>
            <a:off x="1602713" y="1422081"/>
            <a:ext cx="1217400" cy="150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2" name="Google Shape;932;p76"/>
          <p:cNvSpPr/>
          <p:nvPr/>
        </p:nvSpPr>
        <p:spPr>
          <a:xfrm>
            <a:off x="1410048" y="4147055"/>
            <a:ext cx="1078200" cy="6135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7"/>
          <p:cNvSpPr txBox="1"/>
          <p:nvPr/>
        </p:nvSpPr>
        <p:spPr>
          <a:xfrm>
            <a:off x="1593570" y="2030751"/>
            <a:ext cx="60642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Hello world 찍을때,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Git이 필요한가 ? </a:t>
            </a:r>
            <a:r>
              <a:rPr b="1" lang="ko" sz="2400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Needs</a:t>
            </a:r>
            <a:r>
              <a:rPr b="1" lang="ko" sz="24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1" lang="ko" sz="2400" strike="noStrike">
                <a:solidFill>
                  <a:srgbClr val="CC9900"/>
                </a:solidFill>
                <a:latin typeface="Arial"/>
                <a:ea typeface="Arial"/>
                <a:cs typeface="Arial"/>
                <a:sym typeface="Arial"/>
              </a:rPr>
              <a:t>Wants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8"/>
          <p:cNvSpPr txBox="1"/>
          <p:nvPr/>
        </p:nvSpPr>
        <p:spPr>
          <a:xfrm>
            <a:off x="271691" y="1783234"/>
            <a:ext cx="86760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Hello world 찍을때,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Git이 </a:t>
            </a:r>
            <a:r>
              <a:rPr b="1" lang="ko" sz="2900" strike="noStrike">
                <a:latin typeface="Arial"/>
                <a:ea typeface="Arial"/>
                <a:cs typeface="Arial"/>
                <a:sym typeface="Arial"/>
              </a:rPr>
              <a:t>Needs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인 세상 ==</a:t>
            </a:r>
            <a:r>
              <a:rPr b="1" lang="ko" sz="29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 오픈소스 프로젝트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9"/>
          <p:cNvSpPr txBox="1"/>
          <p:nvPr/>
        </p:nvSpPr>
        <p:spPr>
          <a:xfrm>
            <a:off x="849686" y="1575881"/>
            <a:ext cx="79626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1625" spcFirstLastPara="1" rIns="81625" wrap="square" tIns="42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오픈소스 프로젝트</a:t>
            </a:r>
            <a:r>
              <a:rPr b="1" lang="ko" sz="1800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(Linux Kernel, GNU, tensorflow, react 등)</a:t>
            </a:r>
            <a:br>
              <a:rPr lang="ko" sz="1600"/>
            </a:br>
            <a:br>
              <a:rPr lang="ko" sz="1600"/>
            </a:b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살펴보기 (</a:t>
            </a:r>
            <a:r>
              <a:rPr b="1" lang="ko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/ </a:t>
            </a:r>
            <a:r>
              <a:rPr b="1" lang="ko" sz="2900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1" lang="ko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Github)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0"/>
          <p:cNvSpPr txBox="1"/>
          <p:nvPr/>
        </p:nvSpPr>
        <p:spPr>
          <a:xfrm>
            <a:off x="1108968" y="2238104"/>
            <a:ext cx="5889000" cy="26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Node.js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https://github.com/nodejs/node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</a:t>
            </a:r>
            <a:r>
              <a:rPr b="0" lang="ko" sz="1600" strike="noStrike">
                <a:solidFill>
                  <a:srgbClr val="6600CC"/>
                </a:solidFill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https://github.com/tensorflow/tensorflow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Spring-boot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https://github.com/spring-projects/spring-boot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</a:t>
            </a:r>
            <a:r>
              <a:rPr b="0" lang="ko" sz="1600" strike="noStrike">
                <a:solidFill>
                  <a:srgbClr val="CC0066"/>
                </a:solidFill>
                <a:latin typeface="Arial"/>
                <a:ea typeface="Arial"/>
                <a:cs typeface="Arial"/>
                <a:sym typeface="Arial"/>
              </a:rPr>
              <a:t>React</a:t>
            </a: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https://github.com/facebook/react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Elasticsearch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https://github.com/elastic/elasticsearch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Flask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https://github.com/mitsuhiko/flask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        …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80"/>
          <p:cNvSpPr txBox="1"/>
          <p:nvPr/>
        </p:nvSpPr>
        <p:spPr>
          <a:xfrm>
            <a:off x="1078272" y="69553"/>
            <a:ext cx="60549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Apache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http://git.apache.org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</a:t>
            </a:r>
            <a:r>
              <a:rPr b="0" lang="ko" sz="1600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Linux kernel</a:t>
            </a: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http://git.kernel.org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GNU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http://git.savannah.gnu.org/cgit/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Webkit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(git://git.webkit.org/WebKit.git)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       …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80"/>
          <p:cNvSpPr txBox="1"/>
          <p:nvPr/>
        </p:nvSpPr>
        <p:spPr>
          <a:xfrm>
            <a:off x="1191912" y="2238104"/>
            <a:ext cx="1296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80"/>
          <p:cNvSpPr txBox="1"/>
          <p:nvPr/>
        </p:nvSpPr>
        <p:spPr>
          <a:xfrm>
            <a:off x="1208892" y="21878"/>
            <a:ext cx="1694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1" lang="ko" sz="22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2200" strike="noStrike">
                <a:latin typeface="Arial"/>
                <a:ea typeface="Arial"/>
                <a:cs typeface="Arial"/>
                <a:sym typeface="Arial"/>
              </a:rPr>
              <a:t>Github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272" y="32654"/>
            <a:ext cx="7381104" cy="5059733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81"/>
          <p:cNvSpPr/>
          <p:nvPr/>
        </p:nvSpPr>
        <p:spPr>
          <a:xfrm>
            <a:off x="1078272" y="82941"/>
            <a:ext cx="17418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81"/>
          <p:cNvSpPr/>
          <p:nvPr/>
        </p:nvSpPr>
        <p:spPr>
          <a:xfrm>
            <a:off x="6386688" y="82941"/>
            <a:ext cx="10782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81"/>
          <p:cNvSpPr/>
          <p:nvPr/>
        </p:nvSpPr>
        <p:spPr>
          <a:xfrm>
            <a:off x="5640192" y="1492940"/>
            <a:ext cx="11613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81"/>
          <p:cNvSpPr txBox="1"/>
          <p:nvPr/>
        </p:nvSpPr>
        <p:spPr>
          <a:xfrm>
            <a:off x="5654560" y="497647"/>
            <a:ext cx="38010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https://github.com/tensorflow/tensorflow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2"/>
          <p:cNvSpPr txBox="1"/>
          <p:nvPr/>
        </p:nvSpPr>
        <p:spPr>
          <a:xfrm>
            <a:off x="912384" y="165882"/>
            <a:ext cx="77967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1625" spcFirstLastPara="1" rIns="81625" wrap="square" tIns="42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 strike="noStrike">
                <a:latin typeface="Arial"/>
                <a:ea typeface="Arial"/>
                <a:cs typeface="Arial"/>
                <a:sym typeface="Arial"/>
              </a:rPr>
              <a:t>Linux Kernel 공식 git repository </a:t>
            </a:r>
            <a:r>
              <a:rPr b="1" lang="ko" sz="22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https://git.kernel.org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6" name="Google Shape;97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608" y="971782"/>
            <a:ext cx="8045287" cy="367292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7" name="Google Shape;977;p82"/>
          <p:cNvSpPr txBox="1"/>
          <p:nvPr/>
        </p:nvSpPr>
        <p:spPr>
          <a:xfrm>
            <a:off x="4478976" y="4727643"/>
            <a:ext cx="4295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https://git.kernel.org/cgit/linux/kernel/git/tip/tip.git/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3"/>
          <p:cNvSpPr txBox="1"/>
          <p:nvPr/>
        </p:nvSpPr>
        <p:spPr>
          <a:xfrm>
            <a:off x="282140" y="614221"/>
            <a:ext cx="86760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Github기반 프로젝트와의 차이점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ko" sz="24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Pull-request, Wiki, issue 등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4" name="Google Shape;98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88" y="2148632"/>
            <a:ext cx="3035839" cy="155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6688" y="2198919"/>
            <a:ext cx="2591746" cy="227206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83"/>
          <p:cNvSpPr/>
          <p:nvPr/>
        </p:nvSpPr>
        <p:spPr>
          <a:xfrm>
            <a:off x="331776" y="2895101"/>
            <a:ext cx="1575900" cy="4146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3"/>
          <p:cNvSpPr/>
          <p:nvPr/>
        </p:nvSpPr>
        <p:spPr>
          <a:xfrm>
            <a:off x="7228537" y="2226348"/>
            <a:ext cx="1078200" cy="580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8" name="Google Shape;988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7760" y="2314514"/>
            <a:ext cx="2996003" cy="190764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83"/>
          <p:cNvSpPr/>
          <p:nvPr/>
        </p:nvSpPr>
        <p:spPr>
          <a:xfrm>
            <a:off x="5640192" y="2236797"/>
            <a:ext cx="673800" cy="580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Rebase 집중 실습2: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7" name="Google Shape;127;p21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위 예제에서 넣은 (중간에 낀) 3개를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commit을 1개로 합치기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4"/>
          <p:cNvSpPr txBox="1"/>
          <p:nvPr/>
        </p:nvSpPr>
        <p:spPr>
          <a:xfrm>
            <a:off x="1774479" y="4736132"/>
            <a:ext cx="5474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 strike="noStrike">
                <a:latin typeface="arial"/>
                <a:ea typeface="arial"/>
                <a:cs typeface="arial"/>
                <a:sym typeface="arial"/>
              </a:rPr>
              <a:t>Github에서 제공하는 trending 페이지</a:t>
            </a:r>
            <a:r>
              <a:rPr b="0" lang="ko" sz="1500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https://github.com/trending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272" y="248823"/>
            <a:ext cx="7039216" cy="43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84"/>
          <p:cNvSpPr/>
          <p:nvPr/>
        </p:nvSpPr>
        <p:spPr>
          <a:xfrm>
            <a:off x="3317760" y="331764"/>
            <a:ext cx="2571300" cy="4146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84"/>
          <p:cNvSpPr/>
          <p:nvPr/>
        </p:nvSpPr>
        <p:spPr>
          <a:xfrm>
            <a:off x="5225472" y="1078234"/>
            <a:ext cx="10782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230" y="201802"/>
            <a:ext cx="4640783" cy="4431472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5" name="Google Shape;1005;p85"/>
          <p:cNvSpPr txBox="1"/>
          <p:nvPr/>
        </p:nvSpPr>
        <p:spPr>
          <a:xfrm>
            <a:off x="1774479" y="4736132"/>
            <a:ext cx="5474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 strike="noStrike">
                <a:latin typeface="arial"/>
                <a:ea typeface="arial"/>
                <a:cs typeface="arial"/>
                <a:sym typeface="arial"/>
              </a:rPr>
              <a:t>전세계 각종 오픈소스 통계 사이트 </a:t>
            </a:r>
            <a:r>
              <a:rPr b="0" lang="ko" sz="15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https://www.openhub.net/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6"/>
          <p:cNvSpPr txBox="1"/>
          <p:nvPr/>
        </p:nvSpPr>
        <p:spPr>
          <a:xfrm>
            <a:off x="1221301" y="4579720"/>
            <a:ext cx="6552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 strike="noStrike">
                <a:latin typeface="arial"/>
                <a:ea typeface="arial"/>
                <a:cs typeface="arial"/>
                <a:sym typeface="arial"/>
              </a:rPr>
              <a:t>오픈소스 커미터 개인별 통계 뷰</a:t>
            </a:r>
            <a:r>
              <a:rPr b="0" lang="ko" sz="13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ko" sz="13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https://www.openhub.net/accounts/namhyung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2" name="Google Shape;101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0656" y="248823"/>
            <a:ext cx="4415471" cy="422999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3" name="Google Shape;1013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880" y="24490"/>
            <a:ext cx="6488019" cy="498462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87"/>
          <p:cNvSpPr txBox="1"/>
          <p:nvPr/>
        </p:nvSpPr>
        <p:spPr>
          <a:xfrm>
            <a:off x="4313088" y="497647"/>
            <a:ext cx="6552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 strike="noStrike">
                <a:latin typeface="arial"/>
                <a:ea typeface="arial"/>
                <a:cs typeface="arial"/>
                <a:sym typeface="arial"/>
              </a:rPr>
              <a:t>오픈소스 커미터 개인별 통계 뷰</a:t>
            </a:r>
            <a:r>
              <a:rPr b="0" lang="ko" sz="13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https://github.com/taeung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8"/>
          <p:cNvSpPr txBox="1"/>
          <p:nvPr/>
        </p:nvSpPr>
        <p:spPr>
          <a:xfrm>
            <a:off x="1824768" y="1492940"/>
            <a:ext cx="60549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1625" spcFirstLastPara="1" rIns="81625" wrap="square" tIns="42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오픈소스 프로젝트 uftrace:</a:t>
            </a:r>
            <a:br>
              <a:rPr lang="ko" sz="1600"/>
            </a:br>
            <a:br>
              <a:rPr lang="ko" sz="1600"/>
            </a:b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간단한 소개</a:t>
            </a:r>
            <a:br>
              <a:rPr lang="ko" sz="1600"/>
            </a:br>
            <a:br>
              <a:rPr lang="ko" sz="1600"/>
            </a:br>
            <a:r>
              <a:rPr b="1" lang="ko" sz="29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github.com/namhyung/</a:t>
            </a:r>
            <a:r>
              <a:rPr b="1" lang="ko" sz="2900" strike="noStrike">
                <a:solidFill>
                  <a:srgbClr val="CC9900"/>
                </a:solidFill>
                <a:latin typeface="Arial"/>
                <a:ea typeface="Arial"/>
                <a:cs typeface="Arial"/>
                <a:sym typeface="Arial"/>
              </a:rPr>
              <a:t>uftrace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048" y="32654"/>
            <a:ext cx="5849306" cy="464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89"/>
          <p:cNvSpPr txBox="1"/>
          <p:nvPr/>
        </p:nvSpPr>
        <p:spPr>
          <a:xfrm>
            <a:off x="2571274" y="4744940"/>
            <a:ext cx="397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https://github.com/namhyung/uftrace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0"/>
          <p:cNvSpPr txBox="1"/>
          <p:nvPr/>
        </p:nvSpPr>
        <p:spPr>
          <a:xfrm>
            <a:off x="3093746" y="4842911"/>
            <a:ext cx="35133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https://github.com/namhyung/uftrace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9" name="Google Shape;103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4768" y="32981"/>
            <a:ext cx="5391173" cy="4779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327"/>
            <a:ext cx="9142786" cy="514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327"/>
            <a:ext cx="9142786" cy="514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"/>
            <a:ext cx="9142786" cy="514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위 예제에서 넣은 (중간에 낀) 3개 commit을 1개로 합치기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참고:  hello_3.c 커밋, hello_2.c 커밋, hello_1.c 커밋 총 3개의 커밋을 합친다.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(1) hello_3.c 커밋과 hello_2.c 커밋을 합친다.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125" y="1354903"/>
            <a:ext cx="5296000" cy="43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6255950" y="1943550"/>
            <a:ext cx="28881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reset --soft HEAD~1 설명: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--hard와는 다르게 commit 정보만 삭제하고 파일 변경분은 남겨둔다.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git reset --hard HEAD~1 은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최신커밋삭제 뿐만아니라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파일의 변경분도 완전히 삭제한다. 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2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327"/>
            <a:ext cx="9142786" cy="514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786" cy="514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"/>
            <a:ext cx="9142786" cy="514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0"/>
            <a:ext cx="9142786" cy="514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0"/>
            <a:ext cx="9142786" cy="514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4" y="497647"/>
            <a:ext cx="9105891" cy="4085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00"/>
          <p:cNvSpPr txBox="1"/>
          <p:nvPr/>
        </p:nvSpPr>
        <p:spPr>
          <a:xfrm>
            <a:off x="3151872" y="4777603"/>
            <a:ext cx="3014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https://youtu.be/U3hTR6-pWu0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00"/>
          <p:cNvSpPr txBox="1"/>
          <p:nvPr/>
        </p:nvSpPr>
        <p:spPr>
          <a:xfrm>
            <a:off x="2282919" y="4413185"/>
            <a:ext cx="52650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http://tracingsummit.org/wiki/TracingSummit2016uftrace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440" y="82941"/>
            <a:ext cx="7667482" cy="431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595" y="82941"/>
            <a:ext cx="7879406" cy="44321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01"/>
          <p:cNvSpPr txBox="1"/>
          <p:nvPr/>
        </p:nvSpPr>
        <p:spPr>
          <a:xfrm>
            <a:off x="4085482" y="4515065"/>
            <a:ext cx="2869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https://youtu.be/LNav5qvyK7I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101"/>
          <p:cNvSpPr txBox="1"/>
          <p:nvPr/>
        </p:nvSpPr>
        <p:spPr>
          <a:xfrm>
            <a:off x="2216956" y="4515065"/>
            <a:ext cx="1868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https://cppcon.org/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101"/>
          <p:cNvSpPr txBox="1"/>
          <p:nvPr/>
        </p:nvSpPr>
        <p:spPr>
          <a:xfrm>
            <a:off x="2227079" y="4777930"/>
            <a:ext cx="6599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CppCon/CppCon2016/blob/master/Lightning%20Talks%20and%20Lunch%20Sessions/uftrace%20-%20A%20function%20graph%20tracer%20C%20C%2B%2B%20userspace%20programs/uftrace%20-%20A%20function%20graph%20tracer%20C%20C%2B%2B%20userspace%20programs%20-%20Namhyung%20Kim%20and%20Honggyu%20Kim%20-%20CppCon%202016.pdf</a:t>
            </a:r>
            <a:endParaRPr b="0" sz="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02"/>
          <p:cNvSpPr txBox="1"/>
          <p:nvPr/>
        </p:nvSpPr>
        <p:spPr>
          <a:xfrm>
            <a:off x="1575936" y="1492940"/>
            <a:ext cx="60549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1625" spcFirstLastPara="1" rIns="81625" wrap="square" tIns="42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오픈소스 프로젝트 uftrace:</a:t>
            </a:r>
            <a:br>
              <a:rPr lang="ko" sz="1600"/>
            </a:br>
            <a:br>
              <a:rPr lang="ko" sz="1600"/>
            </a:br>
            <a:r>
              <a:rPr b="1" lang="ko" sz="29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Pull request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1" lang="ko" sz="2900" strike="noStrike">
                <a:solidFill>
                  <a:srgbClr val="996600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과정 예시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039" y="32981"/>
            <a:ext cx="6150049" cy="50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03"/>
          <p:cNvSpPr/>
          <p:nvPr/>
        </p:nvSpPr>
        <p:spPr>
          <a:xfrm>
            <a:off x="1876363" y="2455579"/>
            <a:ext cx="1026600" cy="281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03"/>
          <p:cNvSpPr/>
          <p:nvPr/>
        </p:nvSpPr>
        <p:spPr>
          <a:xfrm>
            <a:off x="2405376" y="50287"/>
            <a:ext cx="1492800" cy="281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5" name="Google Shape;1125;p103"/>
          <p:cNvCxnSpPr/>
          <p:nvPr/>
        </p:nvCxnSpPr>
        <p:spPr>
          <a:xfrm>
            <a:off x="3649536" y="2123815"/>
            <a:ext cx="2438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6" name="Google Shape;1126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75" y="1432924"/>
            <a:ext cx="6189575" cy="3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위 예제에서 넣은 (중간에 낀) 3개 commit을 1개로 합치기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참고:  hello_3.c 커밋, hello_2.c 커밋, hello_1.c 커밋 총 3개의 커밋을 합친다.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(2) hello_3.c 커밋과 hello_2.c 커밋을 합쳐진 결과를 확인한다.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3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3600" y="327"/>
            <a:ext cx="4745927" cy="5142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04"/>
          <p:cNvSpPr/>
          <p:nvPr/>
        </p:nvSpPr>
        <p:spPr>
          <a:xfrm>
            <a:off x="2903040" y="847044"/>
            <a:ext cx="331800" cy="3645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3" name="Google Shape;1133;p104"/>
          <p:cNvCxnSpPr/>
          <p:nvPr/>
        </p:nvCxnSpPr>
        <p:spPr>
          <a:xfrm>
            <a:off x="2372721" y="1874991"/>
            <a:ext cx="2438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4" name="Google Shape;1134;p104"/>
          <p:cNvCxnSpPr/>
          <p:nvPr/>
        </p:nvCxnSpPr>
        <p:spPr>
          <a:xfrm>
            <a:off x="2405376" y="4843238"/>
            <a:ext cx="25386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5" name="Google Shape;1135;p104"/>
          <p:cNvCxnSpPr/>
          <p:nvPr/>
        </p:nvCxnSpPr>
        <p:spPr>
          <a:xfrm>
            <a:off x="3151872" y="5109694"/>
            <a:ext cx="1741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6" name="Google Shape;1136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5936" y="82615"/>
            <a:ext cx="5888818" cy="498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05"/>
          <p:cNvSpPr/>
          <p:nvPr/>
        </p:nvSpPr>
        <p:spPr>
          <a:xfrm>
            <a:off x="2106255" y="115269"/>
            <a:ext cx="3036300" cy="299100"/>
          </a:xfrm>
          <a:prstGeom prst="rect">
            <a:avLst/>
          </a:prstGeom>
          <a:noFill/>
          <a:ln cap="flat" cmpd="sng" w="316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3" name="Google Shape;1143;p105"/>
          <p:cNvCxnSpPr/>
          <p:nvPr/>
        </p:nvCxnSpPr>
        <p:spPr>
          <a:xfrm>
            <a:off x="2405376" y="3400585"/>
            <a:ext cx="13272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4" name="Google Shape;1144;p105"/>
          <p:cNvCxnSpPr/>
          <p:nvPr/>
        </p:nvCxnSpPr>
        <p:spPr>
          <a:xfrm>
            <a:off x="2985984" y="2737056"/>
            <a:ext cx="912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5" name="Google Shape;1145;p105"/>
          <p:cNvCxnSpPr/>
          <p:nvPr/>
        </p:nvCxnSpPr>
        <p:spPr>
          <a:xfrm>
            <a:off x="2387742" y="4772052"/>
            <a:ext cx="1178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6" name="Google Shape;1146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048" y="82941"/>
            <a:ext cx="6220583" cy="50221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2" name="Google Shape;1152;p106"/>
          <p:cNvCxnSpPr/>
          <p:nvPr/>
        </p:nvCxnSpPr>
        <p:spPr>
          <a:xfrm>
            <a:off x="2123889" y="2704402"/>
            <a:ext cx="1193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3" name="Google Shape;1153;p106"/>
          <p:cNvCxnSpPr/>
          <p:nvPr/>
        </p:nvCxnSpPr>
        <p:spPr>
          <a:xfrm>
            <a:off x="5889024" y="2704402"/>
            <a:ext cx="1193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4" name="Google Shape;1154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57" y="510055"/>
            <a:ext cx="8881226" cy="4051705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741" y="82941"/>
            <a:ext cx="6807701" cy="50019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6" name="Google Shape;1166;p108"/>
          <p:cNvCxnSpPr/>
          <p:nvPr/>
        </p:nvCxnSpPr>
        <p:spPr>
          <a:xfrm>
            <a:off x="4363377" y="1907645"/>
            <a:ext cx="3184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7" name="Google Shape;1167;p108"/>
          <p:cNvCxnSpPr/>
          <p:nvPr/>
        </p:nvCxnSpPr>
        <p:spPr>
          <a:xfrm>
            <a:off x="2571264" y="4197342"/>
            <a:ext cx="663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8" name="Google Shape;1168;p108"/>
          <p:cNvCxnSpPr/>
          <p:nvPr/>
        </p:nvCxnSpPr>
        <p:spPr>
          <a:xfrm>
            <a:off x="4478976" y="4197342"/>
            <a:ext cx="829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9" name="Google Shape;1169;p108"/>
          <p:cNvCxnSpPr/>
          <p:nvPr/>
        </p:nvCxnSpPr>
        <p:spPr>
          <a:xfrm>
            <a:off x="2571264" y="4395878"/>
            <a:ext cx="663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0" name="Google Shape;1170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768" y="82941"/>
            <a:ext cx="5142348" cy="5032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6" name="Google Shape;1176;p109"/>
          <p:cNvCxnSpPr/>
          <p:nvPr/>
        </p:nvCxnSpPr>
        <p:spPr>
          <a:xfrm>
            <a:off x="2538609" y="1907645"/>
            <a:ext cx="1986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7" name="Google Shape;1177;p109"/>
          <p:cNvCxnSpPr/>
          <p:nvPr/>
        </p:nvCxnSpPr>
        <p:spPr>
          <a:xfrm>
            <a:off x="4313088" y="1741763"/>
            <a:ext cx="746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8" name="Google Shape;1178;p109"/>
          <p:cNvCxnSpPr/>
          <p:nvPr/>
        </p:nvCxnSpPr>
        <p:spPr>
          <a:xfrm>
            <a:off x="4064256" y="1575881"/>
            <a:ext cx="995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9" name="Google Shape;1179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272" y="82941"/>
            <a:ext cx="6911540" cy="4915729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10"/>
          <p:cNvSpPr/>
          <p:nvPr/>
        </p:nvSpPr>
        <p:spPr>
          <a:xfrm>
            <a:off x="1700352" y="133228"/>
            <a:ext cx="6179400" cy="7791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10"/>
          <p:cNvSpPr/>
          <p:nvPr/>
        </p:nvSpPr>
        <p:spPr>
          <a:xfrm>
            <a:off x="1078272" y="4219547"/>
            <a:ext cx="5142600" cy="7791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615" y="111024"/>
            <a:ext cx="7280531" cy="48654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11"/>
          <p:cNvSpPr/>
          <p:nvPr/>
        </p:nvSpPr>
        <p:spPr>
          <a:xfrm>
            <a:off x="1658880" y="3450872"/>
            <a:ext cx="3151800" cy="10281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4" name="Google Shape;1194;p111"/>
          <p:cNvCxnSpPr/>
          <p:nvPr/>
        </p:nvCxnSpPr>
        <p:spPr>
          <a:xfrm>
            <a:off x="3119217" y="2769710"/>
            <a:ext cx="1691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5" name="Google Shape;1195;p111"/>
          <p:cNvCxnSpPr/>
          <p:nvPr/>
        </p:nvCxnSpPr>
        <p:spPr>
          <a:xfrm>
            <a:off x="3483648" y="2520887"/>
            <a:ext cx="116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p111"/>
          <p:cNvCxnSpPr/>
          <p:nvPr/>
        </p:nvCxnSpPr>
        <p:spPr>
          <a:xfrm>
            <a:off x="1857423" y="2322351"/>
            <a:ext cx="2040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7" name="Google Shape;1197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768" y="49961"/>
            <a:ext cx="5722935" cy="50362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12"/>
          <p:cNvSpPr/>
          <p:nvPr/>
        </p:nvSpPr>
        <p:spPr>
          <a:xfrm>
            <a:off x="2571264" y="1824704"/>
            <a:ext cx="24054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4" name="Google Shape;1204;p112"/>
          <p:cNvCxnSpPr/>
          <p:nvPr/>
        </p:nvCxnSpPr>
        <p:spPr>
          <a:xfrm>
            <a:off x="4125647" y="3018533"/>
            <a:ext cx="2924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5" name="Google Shape;1205;p112"/>
          <p:cNvCxnSpPr/>
          <p:nvPr/>
        </p:nvCxnSpPr>
        <p:spPr>
          <a:xfrm>
            <a:off x="3649536" y="4727643"/>
            <a:ext cx="3317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6" name="Google Shape;1206;p112"/>
          <p:cNvCxnSpPr/>
          <p:nvPr/>
        </p:nvCxnSpPr>
        <p:spPr>
          <a:xfrm>
            <a:off x="2488320" y="4893525"/>
            <a:ext cx="28200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7" name="Google Shape;1207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216" y="50287"/>
            <a:ext cx="6884110" cy="50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13"/>
          <p:cNvSpPr/>
          <p:nvPr/>
        </p:nvSpPr>
        <p:spPr>
          <a:xfrm>
            <a:off x="1161216" y="3151762"/>
            <a:ext cx="4313100" cy="11610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4" name="Google Shape;1214;p113"/>
          <p:cNvCxnSpPr/>
          <p:nvPr/>
        </p:nvCxnSpPr>
        <p:spPr>
          <a:xfrm>
            <a:off x="1305552" y="1027947"/>
            <a:ext cx="32562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5" name="Google Shape;1215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